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453" r:id="rId3"/>
    <p:sldId id="268" r:id="rId4"/>
    <p:sldId id="450" r:id="rId5"/>
    <p:sldId id="297" r:id="rId6"/>
    <p:sldId id="298" r:id="rId7"/>
    <p:sldId id="293" r:id="rId8"/>
    <p:sldId id="473" r:id="rId9"/>
    <p:sldId id="469" r:id="rId10"/>
    <p:sldId id="477" r:id="rId11"/>
    <p:sldId id="480" r:id="rId12"/>
    <p:sldId id="481" r:id="rId13"/>
    <p:sldId id="482" r:id="rId14"/>
    <p:sldId id="483" r:id="rId15"/>
    <p:sldId id="484" r:id="rId16"/>
    <p:sldId id="300" r:id="rId17"/>
    <p:sldId id="445" r:id="rId18"/>
    <p:sldId id="446" r:id="rId19"/>
    <p:sldId id="485" r:id="rId20"/>
    <p:sldId id="486" r:id="rId21"/>
    <p:sldId id="487" r:id="rId22"/>
    <p:sldId id="488" r:id="rId23"/>
    <p:sldId id="490" r:id="rId24"/>
    <p:sldId id="489" r:id="rId25"/>
    <p:sldId id="302" r:id="rId26"/>
    <p:sldId id="304" r:id="rId27"/>
    <p:sldId id="464" r:id="rId28"/>
    <p:sldId id="257" r:id="rId29"/>
    <p:sldId id="491" r:id="rId30"/>
    <p:sldId id="258" r:id="rId31"/>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14D"/>
    <a:srgbClr val="3C4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43E03E-FC00-41E6-A4E3-115DBB3B9F87}" v="75" dt="2026-02-05T13:20:31.01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9" autoAdjust="0"/>
    <p:restoredTop sz="94660"/>
  </p:normalViewPr>
  <p:slideViewPr>
    <p:cSldViewPr snapToGrid="0">
      <p:cViewPr varScale="1">
        <p:scale>
          <a:sx n="69" d="100"/>
          <a:sy n="69" d="100"/>
        </p:scale>
        <p:origin x="7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BFD6726-0DB4-40CD-99C2-C80CFBA3A05F}" type="datetimeFigureOut">
              <a:rPr lang="fr-FR" smtClean="0"/>
              <a:t>04/05/2026</a:t>
            </a:fld>
            <a:endParaRPr lang="fr-FR"/>
          </a:p>
        </p:txBody>
      </p:sp>
      <p:sp>
        <p:nvSpPr>
          <p:cNvPr id="4" name="Espace réservé de l'image des diapositives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358DC1A5-54FD-41D2-8082-3834088FC723}" type="slidenum">
              <a:rPr lang="fr-FR" smtClean="0"/>
              <a:t>‹N°›</a:t>
            </a:fld>
            <a:endParaRPr lang="fr-FR"/>
          </a:p>
        </p:txBody>
      </p:sp>
    </p:spTree>
    <p:extLst>
      <p:ext uri="{BB962C8B-B14F-4D97-AF65-F5344CB8AC3E}">
        <p14:creationId xmlns:p14="http://schemas.microsoft.com/office/powerpoint/2010/main" val="22119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AE077E0-5CEF-4769-BCDC-1611E4D566D5}" type="slidenum">
              <a:rPr lang="fr-FR" smtClean="0"/>
              <a:pPr/>
              <a:t>28</a:t>
            </a:fld>
            <a:endParaRPr lang="fr-FR"/>
          </a:p>
        </p:txBody>
      </p:sp>
    </p:spTree>
    <p:extLst>
      <p:ext uri="{BB962C8B-B14F-4D97-AF65-F5344CB8AC3E}">
        <p14:creationId xmlns:p14="http://schemas.microsoft.com/office/powerpoint/2010/main" val="168909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AE077E0-5CEF-4769-BCDC-1611E4D566D5}" type="slidenum">
              <a:rPr lang="fr-FR" smtClean="0"/>
              <a:pPr/>
              <a:t>29</a:t>
            </a:fld>
            <a:endParaRPr lang="fr-FR"/>
          </a:p>
        </p:txBody>
      </p:sp>
    </p:spTree>
    <p:extLst>
      <p:ext uri="{BB962C8B-B14F-4D97-AF65-F5344CB8AC3E}">
        <p14:creationId xmlns:p14="http://schemas.microsoft.com/office/powerpoint/2010/main" val="48024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2D957E-1E9A-4AC1-B144-AFCE93BB017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143031D-A778-414F-83A7-E2FBB6BC3F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6A1025B-53D2-4E47-9DA5-2DD5A083A68B}"/>
              </a:ext>
            </a:extLst>
          </p:cNvPr>
          <p:cNvSpPr>
            <a:spLocks noGrp="1"/>
          </p:cNvSpPr>
          <p:nvPr>
            <p:ph type="dt" sz="half" idx="10"/>
          </p:nvPr>
        </p:nvSpPr>
        <p:spPr/>
        <p:txBody>
          <a:bodyPr/>
          <a:lstStyle/>
          <a:p>
            <a:fld id="{354BD49D-948D-4C18-A8BB-DE0C211BB8B4}" type="datetime1">
              <a:rPr lang="fr-FR" smtClean="0"/>
              <a:t>04/05/2026</a:t>
            </a:fld>
            <a:endParaRPr lang="fr-FR"/>
          </a:p>
        </p:txBody>
      </p:sp>
      <p:sp>
        <p:nvSpPr>
          <p:cNvPr id="5" name="Espace réservé du pied de page 4">
            <a:extLst>
              <a:ext uri="{FF2B5EF4-FFF2-40B4-BE49-F238E27FC236}">
                <a16:creationId xmlns:a16="http://schemas.microsoft.com/office/drawing/2014/main" id="{DFC04E67-3B4F-4946-BBB5-2719C5FC73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F899294-79BE-482D-A725-6A17C61F1DC8}"/>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378364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23D6C-C6B3-4401-B08E-D5C9AF87D96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563D704-5397-4CDC-9C2C-7D955694CAA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10AA60-F9A6-4AA6-A317-1918F243D656}"/>
              </a:ext>
            </a:extLst>
          </p:cNvPr>
          <p:cNvSpPr>
            <a:spLocks noGrp="1"/>
          </p:cNvSpPr>
          <p:nvPr>
            <p:ph type="dt" sz="half" idx="10"/>
          </p:nvPr>
        </p:nvSpPr>
        <p:spPr/>
        <p:txBody>
          <a:bodyPr/>
          <a:lstStyle/>
          <a:p>
            <a:fld id="{D4E31607-776F-4580-9912-879A556AD863}" type="datetime1">
              <a:rPr lang="fr-FR" smtClean="0"/>
              <a:t>04/05/2026</a:t>
            </a:fld>
            <a:endParaRPr lang="fr-FR"/>
          </a:p>
        </p:txBody>
      </p:sp>
      <p:sp>
        <p:nvSpPr>
          <p:cNvPr id="5" name="Espace réservé du pied de page 4">
            <a:extLst>
              <a:ext uri="{FF2B5EF4-FFF2-40B4-BE49-F238E27FC236}">
                <a16:creationId xmlns:a16="http://schemas.microsoft.com/office/drawing/2014/main" id="{C12F87D1-FFF6-4091-AE36-62D9B508E8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36E2B7-5747-44BE-BEBE-1C508FF7E73E}"/>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408019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656B669-A98A-4EA3-B7AD-DEE7EE9A553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AC4AD01-1670-44E8-845F-B8568A5859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129955E-FA0A-439F-A208-FC34FE4718AB}"/>
              </a:ext>
            </a:extLst>
          </p:cNvPr>
          <p:cNvSpPr>
            <a:spLocks noGrp="1"/>
          </p:cNvSpPr>
          <p:nvPr>
            <p:ph type="dt" sz="half" idx="10"/>
          </p:nvPr>
        </p:nvSpPr>
        <p:spPr/>
        <p:txBody>
          <a:bodyPr/>
          <a:lstStyle/>
          <a:p>
            <a:fld id="{62CA5F26-FB65-41B2-A48F-DE5FD8459059}" type="datetime1">
              <a:rPr lang="fr-FR" smtClean="0"/>
              <a:t>04/05/2026</a:t>
            </a:fld>
            <a:endParaRPr lang="fr-FR"/>
          </a:p>
        </p:txBody>
      </p:sp>
      <p:sp>
        <p:nvSpPr>
          <p:cNvPr id="5" name="Espace réservé du pied de page 4">
            <a:extLst>
              <a:ext uri="{FF2B5EF4-FFF2-40B4-BE49-F238E27FC236}">
                <a16:creationId xmlns:a16="http://schemas.microsoft.com/office/drawing/2014/main" id="{346B6C3E-D1BE-4C5E-BC6B-7F07BFBD84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F7B51F8-259D-4760-BCEE-F8F197916E05}"/>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142428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2C1F4-9DFD-4C5C-832B-127B88B7C77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DDE5C0B-35DC-418B-9664-4BE3A07427E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769A03-8925-4731-9D9B-3F73A210B404}"/>
              </a:ext>
            </a:extLst>
          </p:cNvPr>
          <p:cNvSpPr>
            <a:spLocks noGrp="1"/>
          </p:cNvSpPr>
          <p:nvPr>
            <p:ph type="dt" sz="half" idx="10"/>
          </p:nvPr>
        </p:nvSpPr>
        <p:spPr/>
        <p:txBody>
          <a:bodyPr/>
          <a:lstStyle/>
          <a:p>
            <a:fld id="{EC687346-40B8-4703-B7CF-57AC3F9749B1}" type="datetime1">
              <a:rPr lang="fr-FR" smtClean="0"/>
              <a:t>04/05/2026</a:t>
            </a:fld>
            <a:endParaRPr lang="fr-FR"/>
          </a:p>
        </p:txBody>
      </p:sp>
      <p:sp>
        <p:nvSpPr>
          <p:cNvPr id="5" name="Espace réservé du pied de page 4">
            <a:extLst>
              <a:ext uri="{FF2B5EF4-FFF2-40B4-BE49-F238E27FC236}">
                <a16:creationId xmlns:a16="http://schemas.microsoft.com/office/drawing/2014/main" id="{0DBC859F-EE6D-4D80-AD8D-5C7E2020F7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CAAD40-B45F-4C18-A9E8-2F8EFDE10D4C}"/>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100462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C3A158-AE46-41E9-8439-4224E3BD66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C3DADCC-5D5B-499C-A0D7-4B69B53435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11DC68B-28E3-414D-8A40-D13638E07A28}"/>
              </a:ext>
            </a:extLst>
          </p:cNvPr>
          <p:cNvSpPr>
            <a:spLocks noGrp="1"/>
          </p:cNvSpPr>
          <p:nvPr>
            <p:ph type="dt" sz="half" idx="10"/>
          </p:nvPr>
        </p:nvSpPr>
        <p:spPr/>
        <p:txBody>
          <a:bodyPr/>
          <a:lstStyle/>
          <a:p>
            <a:fld id="{C363239F-72B4-4BEA-853E-BDCB99607A4B}" type="datetime1">
              <a:rPr lang="fr-FR" smtClean="0"/>
              <a:t>04/05/2026</a:t>
            </a:fld>
            <a:endParaRPr lang="fr-FR"/>
          </a:p>
        </p:txBody>
      </p:sp>
      <p:sp>
        <p:nvSpPr>
          <p:cNvPr id="5" name="Espace réservé du pied de page 4">
            <a:extLst>
              <a:ext uri="{FF2B5EF4-FFF2-40B4-BE49-F238E27FC236}">
                <a16:creationId xmlns:a16="http://schemas.microsoft.com/office/drawing/2014/main" id="{7C60DE2A-2F2D-4DF9-9E85-0CEDAB955C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76C6E70-B577-4724-B528-023247AF9E82}"/>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3721514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C6838F-80A7-47EA-8800-02C30A543C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682BFAF-E078-492F-88C3-70A7BFDA06F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4D2AC22-BAE2-4C3A-91D5-C934B34E72A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37A82E5-5844-46ED-9B71-767887E5E252}"/>
              </a:ext>
            </a:extLst>
          </p:cNvPr>
          <p:cNvSpPr>
            <a:spLocks noGrp="1"/>
          </p:cNvSpPr>
          <p:nvPr>
            <p:ph type="dt" sz="half" idx="10"/>
          </p:nvPr>
        </p:nvSpPr>
        <p:spPr/>
        <p:txBody>
          <a:bodyPr/>
          <a:lstStyle/>
          <a:p>
            <a:fld id="{E3A001F8-4D2A-4156-A40D-A365C98B3358}" type="datetime1">
              <a:rPr lang="fr-FR" smtClean="0"/>
              <a:t>04/05/2026</a:t>
            </a:fld>
            <a:endParaRPr lang="fr-FR"/>
          </a:p>
        </p:txBody>
      </p:sp>
      <p:sp>
        <p:nvSpPr>
          <p:cNvPr id="6" name="Espace réservé du pied de page 5">
            <a:extLst>
              <a:ext uri="{FF2B5EF4-FFF2-40B4-BE49-F238E27FC236}">
                <a16:creationId xmlns:a16="http://schemas.microsoft.com/office/drawing/2014/main" id="{23756202-E454-467F-BCA1-4C9EB06602D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49138D2-48D6-40CE-8899-E17914A5D1A9}"/>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3387520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EA7CD7-E5E1-4799-B571-1405B101AB5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DABF6CB-7A37-427C-B6E7-986DDFAE8C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38FDC58-9805-4071-9CFA-AB2C7D6A69A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141EF3C-CF42-4D48-A459-34BE834BB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C72B8F0-E853-42B0-870B-E65C6FFA22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23DB3E4-5B8B-4D55-8C19-3D25898DD07A}"/>
              </a:ext>
            </a:extLst>
          </p:cNvPr>
          <p:cNvSpPr>
            <a:spLocks noGrp="1"/>
          </p:cNvSpPr>
          <p:nvPr>
            <p:ph type="dt" sz="half" idx="10"/>
          </p:nvPr>
        </p:nvSpPr>
        <p:spPr/>
        <p:txBody>
          <a:bodyPr/>
          <a:lstStyle/>
          <a:p>
            <a:fld id="{0E7A9E5D-BE1A-4FDB-9D7E-A38569C56B61}" type="datetime1">
              <a:rPr lang="fr-FR" smtClean="0"/>
              <a:t>04/05/2026</a:t>
            </a:fld>
            <a:endParaRPr lang="fr-FR"/>
          </a:p>
        </p:txBody>
      </p:sp>
      <p:sp>
        <p:nvSpPr>
          <p:cNvPr id="8" name="Espace réservé du pied de page 7">
            <a:extLst>
              <a:ext uri="{FF2B5EF4-FFF2-40B4-BE49-F238E27FC236}">
                <a16:creationId xmlns:a16="http://schemas.microsoft.com/office/drawing/2014/main" id="{147A47CA-53FB-4824-9A8A-CB8CB5E3A8F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7A98EB8-2185-4AFE-BB69-674944D306EB}"/>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425372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863065-15C4-4087-975F-70ED2871E33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0332E9-F543-4B57-9471-043F6498F4E9}"/>
              </a:ext>
            </a:extLst>
          </p:cNvPr>
          <p:cNvSpPr>
            <a:spLocks noGrp="1"/>
          </p:cNvSpPr>
          <p:nvPr>
            <p:ph type="dt" sz="half" idx="10"/>
          </p:nvPr>
        </p:nvSpPr>
        <p:spPr/>
        <p:txBody>
          <a:bodyPr/>
          <a:lstStyle/>
          <a:p>
            <a:fld id="{5B80112A-014D-404A-8678-B4DFC3E8C916}" type="datetime1">
              <a:rPr lang="fr-FR" smtClean="0"/>
              <a:t>04/05/2026</a:t>
            </a:fld>
            <a:endParaRPr lang="fr-FR"/>
          </a:p>
        </p:txBody>
      </p:sp>
      <p:sp>
        <p:nvSpPr>
          <p:cNvPr id="4" name="Espace réservé du pied de page 3">
            <a:extLst>
              <a:ext uri="{FF2B5EF4-FFF2-40B4-BE49-F238E27FC236}">
                <a16:creationId xmlns:a16="http://schemas.microsoft.com/office/drawing/2014/main" id="{74155903-FE3A-44C8-BD19-5B3AFAE0829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F9370AA-901F-4BF2-B45A-1F164E7AE6DA}"/>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138186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C13F577-CA90-428C-86CB-01F887EF5F96}"/>
              </a:ext>
            </a:extLst>
          </p:cNvPr>
          <p:cNvSpPr>
            <a:spLocks noGrp="1"/>
          </p:cNvSpPr>
          <p:nvPr>
            <p:ph type="dt" sz="half" idx="10"/>
          </p:nvPr>
        </p:nvSpPr>
        <p:spPr/>
        <p:txBody>
          <a:bodyPr/>
          <a:lstStyle/>
          <a:p>
            <a:fld id="{5C56BD0B-78D9-4C34-BC73-191ECF8ED76E}" type="datetime1">
              <a:rPr lang="fr-FR" smtClean="0"/>
              <a:t>04/05/2026</a:t>
            </a:fld>
            <a:endParaRPr lang="fr-FR"/>
          </a:p>
        </p:txBody>
      </p:sp>
      <p:sp>
        <p:nvSpPr>
          <p:cNvPr id="3" name="Espace réservé du pied de page 2">
            <a:extLst>
              <a:ext uri="{FF2B5EF4-FFF2-40B4-BE49-F238E27FC236}">
                <a16:creationId xmlns:a16="http://schemas.microsoft.com/office/drawing/2014/main" id="{9F0756BB-F157-492A-A8F8-FF55B2C7973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1372F07-3DEB-43FA-B4B3-509B038BA06B}"/>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165928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218CFB-3A9F-4DBA-AF1C-39E37B9043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E3F2CD8-3C00-4B1C-961C-38127CCC1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34FD94B-1712-4757-B00E-D749F594E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C15084-8920-4090-BCD0-6503CEE728B8}"/>
              </a:ext>
            </a:extLst>
          </p:cNvPr>
          <p:cNvSpPr>
            <a:spLocks noGrp="1"/>
          </p:cNvSpPr>
          <p:nvPr>
            <p:ph type="dt" sz="half" idx="10"/>
          </p:nvPr>
        </p:nvSpPr>
        <p:spPr/>
        <p:txBody>
          <a:bodyPr/>
          <a:lstStyle/>
          <a:p>
            <a:fld id="{314A6E6E-B126-4EDC-91CD-6A43E7CEA4E7}" type="datetime1">
              <a:rPr lang="fr-FR" smtClean="0"/>
              <a:t>04/05/2026</a:t>
            </a:fld>
            <a:endParaRPr lang="fr-FR"/>
          </a:p>
        </p:txBody>
      </p:sp>
      <p:sp>
        <p:nvSpPr>
          <p:cNvPr id="6" name="Espace réservé du pied de page 5">
            <a:extLst>
              <a:ext uri="{FF2B5EF4-FFF2-40B4-BE49-F238E27FC236}">
                <a16:creationId xmlns:a16="http://schemas.microsoft.com/office/drawing/2014/main" id="{A56C4939-C174-451C-BF77-39B78EA5C5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5F055F-D843-4380-83FC-B3386C962144}"/>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244707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23F000-B94D-4D0E-AEDC-484A1640354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3955D38-458B-4429-A9D5-9CDA0E8010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ECE0DAF9-6951-4B5C-862C-27CFDA86B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50D988-F482-4AB2-931A-9E76B84479CE}"/>
              </a:ext>
            </a:extLst>
          </p:cNvPr>
          <p:cNvSpPr>
            <a:spLocks noGrp="1"/>
          </p:cNvSpPr>
          <p:nvPr>
            <p:ph type="dt" sz="half" idx="10"/>
          </p:nvPr>
        </p:nvSpPr>
        <p:spPr/>
        <p:txBody>
          <a:bodyPr/>
          <a:lstStyle/>
          <a:p>
            <a:fld id="{70BDAA90-983B-4754-94A8-9EB12924B30D}" type="datetime1">
              <a:rPr lang="fr-FR" smtClean="0"/>
              <a:t>04/05/2026</a:t>
            </a:fld>
            <a:endParaRPr lang="fr-FR"/>
          </a:p>
        </p:txBody>
      </p:sp>
      <p:sp>
        <p:nvSpPr>
          <p:cNvPr id="6" name="Espace réservé du pied de page 5">
            <a:extLst>
              <a:ext uri="{FF2B5EF4-FFF2-40B4-BE49-F238E27FC236}">
                <a16:creationId xmlns:a16="http://schemas.microsoft.com/office/drawing/2014/main" id="{2C9F1CFC-06EB-4C11-8593-944B4F5E942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CDCA23-0CD9-4648-B149-1A8F6A2B0E9D}"/>
              </a:ext>
            </a:extLst>
          </p:cNvPr>
          <p:cNvSpPr>
            <a:spLocks noGrp="1"/>
          </p:cNvSpPr>
          <p:nvPr>
            <p:ph type="sldNum" sz="quarter" idx="12"/>
          </p:nvPr>
        </p:nvSpPr>
        <p:spPr/>
        <p:txBody>
          <a:bodyPr/>
          <a:lstStyle/>
          <a:p>
            <a:fld id="{CBF7020E-56F3-4FF0-A2A7-8364A635CFFA}" type="slidenum">
              <a:rPr lang="fr-FR" smtClean="0"/>
              <a:t>‹N°›</a:t>
            </a:fld>
            <a:endParaRPr lang="fr-FR"/>
          </a:p>
        </p:txBody>
      </p:sp>
    </p:spTree>
    <p:extLst>
      <p:ext uri="{BB962C8B-B14F-4D97-AF65-F5344CB8AC3E}">
        <p14:creationId xmlns:p14="http://schemas.microsoft.com/office/powerpoint/2010/main" val="89322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58B118C-D036-4BF9-864D-BBE40F63F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F299146-B1DF-4A54-860E-870189DF93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95E09B-3362-4CA8-8B11-D9116D48B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DCD35-DE9E-4D58-B01E-AE11ED874A65}" type="datetime1">
              <a:rPr lang="fr-FR" smtClean="0"/>
              <a:t>04/05/2026</a:t>
            </a:fld>
            <a:endParaRPr lang="fr-FR"/>
          </a:p>
        </p:txBody>
      </p:sp>
      <p:sp>
        <p:nvSpPr>
          <p:cNvPr id="5" name="Espace réservé du pied de page 4">
            <a:extLst>
              <a:ext uri="{FF2B5EF4-FFF2-40B4-BE49-F238E27FC236}">
                <a16:creationId xmlns:a16="http://schemas.microsoft.com/office/drawing/2014/main" id="{1E60F6C7-A467-46C4-9038-22F7514C3D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8AD4D14-72B4-411D-BBBB-B18B32AEC7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7020E-56F3-4FF0-A2A7-8364A635CFFA}" type="slidenum">
              <a:rPr lang="fr-FR" smtClean="0"/>
              <a:t>‹N°›</a:t>
            </a:fld>
            <a:endParaRPr lang="fr-FR"/>
          </a:p>
        </p:txBody>
      </p:sp>
    </p:spTree>
    <p:extLst>
      <p:ext uri="{BB962C8B-B14F-4D97-AF65-F5344CB8AC3E}">
        <p14:creationId xmlns:p14="http://schemas.microsoft.com/office/powerpoint/2010/main" val="2952990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urogifts.fr/fr-fr/cadeauxdaffaires/commander/520860/ballon-de-foot-promofoot" TargetMode="External"/><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0.jpeg"/><Relationship Id="rId12"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sv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11.png"/><Relationship Id="rId1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hyperlink" Target="https://www.eurogifts.fr/fr-fr/cadeauxdaffaires/commander/520860/ballon-de-foot-promofoot" TargetMode="Externa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13.png"/><Relationship Id="rId12" Type="http://schemas.openxmlformats.org/officeDocument/2006/relationships/hyperlink" Target="https://www.eurogifts.fr/fr-fr/cadeauxdaffaires/commander/520860/ballon-de-foot-promofoot"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0.jpeg"/><Relationship Id="rId5" Type="http://schemas.openxmlformats.org/officeDocument/2006/relationships/image" Target="../media/image12.png"/><Relationship Id="rId10" Type="http://schemas.openxmlformats.org/officeDocument/2006/relationships/image" Target="../media/image15.svg"/><Relationship Id="rId4" Type="http://schemas.openxmlformats.org/officeDocument/2006/relationships/image" Target="../media/image4.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pn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16.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B762D6-6ABA-4C00-9FDA-0AFC1EA3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8959"/>
          </a:xfrm>
          <a:prstGeom prst="rect">
            <a:avLst/>
          </a:prstGeom>
        </p:spPr>
      </p:pic>
      <p:sp>
        <p:nvSpPr>
          <p:cNvPr id="2" name="Titre 1">
            <a:extLst>
              <a:ext uri="{FF2B5EF4-FFF2-40B4-BE49-F238E27FC236}">
                <a16:creationId xmlns:a16="http://schemas.microsoft.com/office/drawing/2014/main" id="{85CAA69A-4063-4E77-AB52-C23B59B31EF8}"/>
              </a:ext>
            </a:extLst>
          </p:cNvPr>
          <p:cNvSpPr>
            <a:spLocks noGrp="1"/>
          </p:cNvSpPr>
          <p:nvPr>
            <p:ph type="ctrTitle"/>
          </p:nvPr>
        </p:nvSpPr>
        <p:spPr>
          <a:xfrm>
            <a:off x="1524000" y="2290617"/>
            <a:ext cx="9144000" cy="1893456"/>
          </a:xfrm>
        </p:spPr>
        <p:txBody>
          <a:bodyPr>
            <a:normAutofit/>
          </a:bodyPr>
          <a:lstStyle/>
          <a:p>
            <a:r>
              <a:rPr lang="fr-FR" sz="4800" dirty="0">
                <a:solidFill>
                  <a:schemeClr val="bg1"/>
                </a:solidFill>
                <a:latin typeface="Segoe Print" panose="02000600000000000000" pitchFamily="2" charset="0"/>
              </a:rPr>
              <a:t>District Meurthe-et-Moselle</a:t>
            </a:r>
            <a:br>
              <a:rPr lang="fr-FR" sz="4800" dirty="0">
                <a:solidFill>
                  <a:schemeClr val="bg1"/>
                </a:solidFill>
                <a:latin typeface="Segoe Print" panose="02000600000000000000" pitchFamily="2" charset="0"/>
              </a:rPr>
            </a:br>
            <a:r>
              <a:rPr lang="fr-FR" sz="4800" dirty="0">
                <a:solidFill>
                  <a:schemeClr val="bg1"/>
                </a:solidFill>
                <a:latin typeface="Segoe Print" panose="02000600000000000000" pitchFamily="2" charset="0"/>
              </a:rPr>
              <a:t>de Football</a:t>
            </a:r>
          </a:p>
        </p:txBody>
      </p:sp>
      <p:sp>
        <p:nvSpPr>
          <p:cNvPr id="3" name="Sous-titre 2">
            <a:extLst>
              <a:ext uri="{FF2B5EF4-FFF2-40B4-BE49-F238E27FC236}">
                <a16:creationId xmlns:a16="http://schemas.microsoft.com/office/drawing/2014/main" id="{01101FC6-F5F9-4783-A385-B7AB2FE529F3}"/>
              </a:ext>
            </a:extLst>
          </p:cNvPr>
          <p:cNvSpPr>
            <a:spLocks noGrp="1"/>
          </p:cNvSpPr>
          <p:nvPr>
            <p:ph type="subTitle" idx="1"/>
          </p:nvPr>
        </p:nvSpPr>
        <p:spPr>
          <a:xfrm>
            <a:off x="1524000" y="4257964"/>
            <a:ext cx="9144000" cy="999836"/>
          </a:xfrm>
        </p:spPr>
        <p:txBody>
          <a:bodyPr>
            <a:normAutofit fontScale="92500" lnSpcReduction="20000"/>
          </a:bodyPr>
          <a:lstStyle/>
          <a:p>
            <a:r>
              <a:rPr lang="fr-FR" dirty="0">
                <a:solidFill>
                  <a:schemeClr val="bg1"/>
                </a:solidFill>
              </a:rPr>
              <a:t> Foot en fête à </a:t>
            </a:r>
            <a:r>
              <a:rPr lang="fr-FR" dirty="0" err="1">
                <a:solidFill>
                  <a:schemeClr val="bg1"/>
                </a:solidFill>
              </a:rPr>
              <a:t>Godbrange</a:t>
            </a:r>
            <a:r>
              <a:rPr lang="fr-FR" dirty="0">
                <a:solidFill>
                  <a:schemeClr val="bg1"/>
                </a:solidFill>
              </a:rPr>
              <a:t> ! </a:t>
            </a:r>
          </a:p>
          <a:p>
            <a:r>
              <a:rPr lang="fr-FR" sz="1800" dirty="0">
                <a:solidFill>
                  <a:schemeClr val="bg1"/>
                </a:solidFill>
              </a:rPr>
              <a:t> Samedi 23 et dimanche 24 et lundi 25 mai 2026</a:t>
            </a:r>
          </a:p>
          <a:p>
            <a:r>
              <a:rPr lang="fr-FR" sz="1800" dirty="0">
                <a:solidFill>
                  <a:schemeClr val="bg1"/>
                </a:solidFill>
              </a:rPr>
              <a:t>#tousàGodbrange</a:t>
            </a:r>
          </a:p>
        </p:txBody>
      </p:sp>
      <p:sp>
        <p:nvSpPr>
          <p:cNvPr id="4" name="Espace réservé du numéro de diapositive 3">
            <a:extLst>
              <a:ext uri="{FF2B5EF4-FFF2-40B4-BE49-F238E27FC236}">
                <a16:creationId xmlns:a16="http://schemas.microsoft.com/office/drawing/2014/main" id="{0193917B-0745-4716-84F0-273C0F87D339}"/>
              </a:ext>
            </a:extLst>
          </p:cNvPr>
          <p:cNvSpPr>
            <a:spLocks noGrp="1"/>
          </p:cNvSpPr>
          <p:nvPr>
            <p:ph type="sldNum" sz="quarter" idx="12"/>
          </p:nvPr>
        </p:nvSpPr>
        <p:spPr/>
        <p:txBody>
          <a:bodyPr/>
          <a:lstStyle/>
          <a:p>
            <a:fld id="{CBF7020E-56F3-4FF0-A2A7-8364A635CFFA}" type="slidenum">
              <a:rPr lang="fr-FR" smtClean="0">
                <a:solidFill>
                  <a:srgbClr val="3C4F7C"/>
                </a:solidFill>
              </a:rPr>
              <a:t>1</a:t>
            </a:fld>
            <a:endParaRPr lang="fr-FR" dirty="0">
              <a:solidFill>
                <a:srgbClr val="3C4F7C"/>
              </a:solidFill>
            </a:endParaRPr>
          </a:p>
        </p:txBody>
      </p:sp>
    </p:spTree>
    <p:extLst>
      <p:ext uri="{BB962C8B-B14F-4D97-AF65-F5344CB8AC3E}">
        <p14:creationId xmlns:p14="http://schemas.microsoft.com/office/powerpoint/2010/main" val="3816054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10</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9" name="ZoneTexte 8">
            <a:extLst>
              <a:ext uri="{FF2B5EF4-FFF2-40B4-BE49-F238E27FC236}">
                <a16:creationId xmlns:a16="http://schemas.microsoft.com/office/drawing/2014/main" id="{5BA88F58-718C-44F8-97CC-B37312604C19}"/>
              </a:ext>
            </a:extLst>
          </p:cNvPr>
          <p:cNvSpPr txBox="1"/>
          <p:nvPr/>
        </p:nvSpPr>
        <p:spPr>
          <a:xfrm>
            <a:off x="1017722" y="457200"/>
            <a:ext cx="10117810" cy="646331"/>
          </a:xfrm>
          <a:prstGeom prst="rect">
            <a:avLst/>
          </a:prstGeom>
          <a:noFill/>
        </p:spPr>
        <p:txBody>
          <a:bodyPr wrap="square" rtlCol="0">
            <a:spAutoFit/>
          </a:bodyPr>
          <a:lstStyle/>
          <a:p>
            <a:pPr algn="ctr"/>
            <a:r>
              <a:rPr lang="fr-FR" sz="3600" dirty="0">
                <a:solidFill>
                  <a:schemeClr val="bg1"/>
                </a:solidFill>
                <a:latin typeface="Exo 2" panose="00000500000000000000" pitchFamily="50" charset="0"/>
              </a:rPr>
              <a:t>EXEMPLE D’ATELIERS</a:t>
            </a:r>
            <a:endParaRPr lang="fr-FR" dirty="0">
              <a:solidFill>
                <a:schemeClr val="bg1"/>
              </a:solidFill>
              <a:latin typeface="Exo 2" panose="00000500000000000000" pitchFamily="50" charset="0"/>
            </a:endParaRPr>
          </a:p>
        </p:txBody>
      </p:sp>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B9FD0AD-7271-9DBF-E1AC-662AA55B0AC3}"/>
              </a:ext>
            </a:extLst>
          </p:cNvPr>
          <p:cNvSpPr/>
          <p:nvPr/>
        </p:nvSpPr>
        <p:spPr>
          <a:xfrm>
            <a:off x="7082449" y="2387731"/>
            <a:ext cx="4769965" cy="383684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fr-FR" sz="917" dirty="0">
              <a:solidFill>
                <a:prstClr val="white"/>
              </a:solidFill>
              <a:latin typeface="Calibri" panose="020F0502020204030204"/>
            </a:endParaRPr>
          </a:p>
        </p:txBody>
      </p:sp>
      <p:pic>
        <p:nvPicPr>
          <p:cNvPr id="15" name="Graphique 16" descr="Cône de signalisation">
            <a:extLst>
              <a:ext uri="{FF2B5EF4-FFF2-40B4-BE49-F238E27FC236}">
                <a16:creationId xmlns:a16="http://schemas.microsoft.com/office/drawing/2014/main" id="{567C9F83-3C06-9C42-8B91-82C940E1C7C3}"/>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44665" y="4454054"/>
            <a:ext cx="190125" cy="285750"/>
          </a:xfrm>
          <a:prstGeom prst="rect">
            <a:avLst/>
          </a:prstGeom>
        </p:spPr>
      </p:pic>
      <p:pic>
        <p:nvPicPr>
          <p:cNvPr id="16" name="Graphique 16" descr="Cône de signalisation">
            <a:extLst>
              <a:ext uri="{FF2B5EF4-FFF2-40B4-BE49-F238E27FC236}">
                <a16:creationId xmlns:a16="http://schemas.microsoft.com/office/drawing/2014/main" id="{AB3F9CA2-95BB-60AF-7183-04D382BEE2E4}"/>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44666" y="4869668"/>
            <a:ext cx="190125" cy="285750"/>
          </a:xfrm>
          <a:prstGeom prst="rect">
            <a:avLst/>
          </a:prstGeom>
        </p:spPr>
      </p:pic>
      <p:pic>
        <p:nvPicPr>
          <p:cNvPr id="17" name="Graphique 16" descr="Cône de signalisation">
            <a:extLst>
              <a:ext uri="{FF2B5EF4-FFF2-40B4-BE49-F238E27FC236}">
                <a16:creationId xmlns:a16="http://schemas.microsoft.com/office/drawing/2014/main" id="{D3171BE0-C5D4-BFAC-F21A-4CCA6245CD25}"/>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44666" y="5289090"/>
            <a:ext cx="190125" cy="285750"/>
          </a:xfrm>
          <a:prstGeom prst="rect">
            <a:avLst/>
          </a:prstGeom>
        </p:spPr>
      </p:pic>
      <p:pic>
        <p:nvPicPr>
          <p:cNvPr id="18" name="Graphique 6" descr="Grouper">
            <a:extLst>
              <a:ext uri="{FF2B5EF4-FFF2-40B4-BE49-F238E27FC236}">
                <a16:creationId xmlns:a16="http://schemas.microsoft.com/office/drawing/2014/main" id="{D5ADE107-E122-A38C-59CB-100EA2805061}"/>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51393" y="5779882"/>
            <a:ext cx="404813" cy="404813"/>
          </a:xfrm>
          <a:prstGeom prst="rect">
            <a:avLst/>
          </a:prstGeom>
        </p:spPr>
      </p:pic>
      <p:pic>
        <p:nvPicPr>
          <p:cNvPr id="19" name="Espace réservé du contenu 9" descr="Une image contenant intérieur, football&#10;&#10;Description générée automatiquement">
            <a:extLst>
              <a:ext uri="{FF2B5EF4-FFF2-40B4-BE49-F238E27FC236}">
                <a16:creationId xmlns:a16="http://schemas.microsoft.com/office/drawing/2014/main" id="{CFF593E9-972A-6A06-687E-7C0D51F4C347}"/>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1272744" y="5690935"/>
            <a:ext cx="125603" cy="125603"/>
          </a:xfrm>
          <a:prstGeom prst="rect">
            <a:avLst/>
          </a:prstGeom>
        </p:spPr>
      </p:pic>
      <p:pic>
        <p:nvPicPr>
          <p:cNvPr id="20" name="Image 19">
            <a:extLst>
              <a:ext uri="{FF2B5EF4-FFF2-40B4-BE49-F238E27FC236}">
                <a16:creationId xmlns:a16="http://schemas.microsoft.com/office/drawing/2014/main" id="{16A9FF28-452F-74AF-A8CF-65DBE32407F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100000" l="6897" r="89655"/>
                    </a14:imgEffect>
                  </a14:imgLayer>
                </a14:imgProps>
              </a:ext>
            </a:extLst>
          </a:blip>
          <a:stretch>
            <a:fillRect/>
          </a:stretch>
        </p:blipFill>
        <p:spPr>
          <a:xfrm>
            <a:off x="11013332" y="3898763"/>
            <a:ext cx="182408" cy="336789"/>
          </a:xfrm>
          <a:prstGeom prst="rect">
            <a:avLst/>
          </a:prstGeom>
        </p:spPr>
      </p:pic>
      <p:pic>
        <p:nvPicPr>
          <p:cNvPr id="21" name="Image 20">
            <a:extLst>
              <a:ext uri="{FF2B5EF4-FFF2-40B4-BE49-F238E27FC236}">
                <a16:creationId xmlns:a16="http://schemas.microsoft.com/office/drawing/2014/main" id="{2772158B-AFF7-6C2D-4F7E-7D21435F4FC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100000" l="6897" r="89655"/>
                    </a14:imgEffect>
                  </a14:imgLayer>
                </a14:imgProps>
              </a:ext>
            </a:extLst>
          </a:blip>
          <a:stretch>
            <a:fillRect/>
          </a:stretch>
        </p:blipFill>
        <p:spPr>
          <a:xfrm>
            <a:off x="11509665" y="3898762"/>
            <a:ext cx="182408" cy="336789"/>
          </a:xfrm>
          <a:prstGeom prst="rect">
            <a:avLst/>
          </a:prstGeom>
        </p:spPr>
      </p:pic>
      <p:cxnSp>
        <p:nvCxnSpPr>
          <p:cNvPr id="23" name="Connecteur droit 22">
            <a:extLst>
              <a:ext uri="{FF2B5EF4-FFF2-40B4-BE49-F238E27FC236}">
                <a16:creationId xmlns:a16="http://schemas.microsoft.com/office/drawing/2014/main" id="{4326CD34-CCF0-03B5-14A5-36F553FCFA26}"/>
              </a:ext>
            </a:extLst>
          </p:cNvPr>
          <p:cNvCxnSpPr>
            <a:cxnSpLocks/>
          </p:cNvCxnSpPr>
          <p:nvPr/>
        </p:nvCxnSpPr>
        <p:spPr>
          <a:xfrm flipV="1">
            <a:off x="11135532" y="4070014"/>
            <a:ext cx="465337" cy="4929"/>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Graphique 16" descr="Cône de signalisation">
            <a:extLst>
              <a:ext uri="{FF2B5EF4-FFF2-40B4-BE49-F238E27FC236}">
                <a16:creationId xmlns:a16="http://schemas.microsoft.com/office/drawing/2014/main" id="{8570069A-0305-445C-2584-EB25D94190D9}"/>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40482" y="2543301"/>
            <a:ext cx="190125" cy="285750"/>
          </a:xfrm>
          <a:prstGeom prst="rect">
            <a:avLst/>
          </a:prstGeom>
        </p:spPr>
      </p:pic>
      <p:sp>
        <p:nvSpPr>
          <p:cNvPr id="25" name="Organigramme : Connecteur 24">
            <a:extLst>
              <a:ext uri="{FF2B5EF4-FFF2-40B4-BE49-F238E27FC236}">
                <a16:creationId xmlns:a16="http://schemas.microsoft.com/office/drawing/2014/main" id="{6FDB4CE9-A94E-A88E-99D9-8D59A9E0F0A6}"/>
              </a:ext>
            </a:extLst>
          </p:cNvPr>
          <p:cNvSpPr/>
          <p:nvPr/>
        </p:nvSpPr>
        <p:spPr>
          <a:xfrm>
            <a:off x="10330824" y="2623770"/>
            <a:ext cx="190125" cy="205281"/>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761970"/>
            <a:endParaRPr lang="fr-FR" sz="1500">
              <a:solidFill>
                <a:prstClr val="white"/>
              </a:solidFill>
              <a:latin typeface="Calibri" panose="020F0502020204030204"/>
            </a:endParaRPr>
          </a:p>
        </p:txBody>
      </p:sp>
      <p:sp>
        <p:nvSpPr>
          <p:cNvPr id="26" name="Organigramme : Connecteur 25">
            <a:extLst>
              <a:ext uri="{FF2B5EF4-FFF2-40B4-BE49-F238E27FC236}">
                <a16:creationId xmlns:a16="http://schemas.microsoft.com/office/drawing/2014/main" id="{8251F918-97A2-440D-DEF7-964DD58AAADA}"/>
              </a:ext>
            </a:extLst>
          </p:cNvPr>
          <p:cNvSpPr/>
          <p:nvPr/>
        </p:nvSpPr>
        <p:spPr>
          <a:xfrm>
            <a:off x="9729835" y="2623770"/>
            <a:ext cx="190125" cy="205281"/>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761970"/>
            <a:endParaRPr lang="fr-FR" sz="1500">
              <a:solidFill>
                <a:prstClr val="white"/>
              </a:solidFill>
              <a:latin typeface="Calibri" panose="020F0502020204030204"/>
            </a:endParaRPr>
          </a:p>
        </p:txBody>
      </p:sp>
      <p:sp>
        <p:nvSpPr>
          <p:cNvPr id="27" name="Organigramme : Données 26">
            <a:extLst>
              <a:ext uri="{FF2B5EF4-FFF2-40B4-BE49-F238E27FC236}">
                <a16:creationId xmlns:a16="http://schemas.microsoft.com/office/drawing/2014/main" id="{F2480F2D-E7ED-985C-6490-9010CD82DFD3}"/>
              </a:ext>
            </a:extLst>
          </p:cNvPr>
          <p:cNvSpPr/>
          <p:nvPr/>
        </p:nvSpPr>
        <p:spPr>
          <a:xfrm>
            <a:off x="7182678" y="2623770"/>
            <a:ext cx="318052" cy="397726"/>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Image 27">
            <a:extLst>
              <a:ext uri="{FF2B5EF4-FFF2-40B4-BE49-F238E27FC236}">
                <a16:creationId xmlns:a16="http://schemas.microsoft.com/office/drawing/2014/main" id="{08B91BA5-897F-6F08-0AE1-10B0CC818D3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100000" l="6897" r="89655"/>
                    </a14:imgEffect>
                  </a14:imgLayer>
                </a14:imgProps>
              </a:ext>
            </a:extLst>
          </a:blip>
          <a:stretch>
            <a:fillRect/>
          </a:stretch>
        </p:blipFill>
        <p:spPr>
          <a:xfrm>
            <a:off x="7976025" y="4067156"/>
            <a:ext cx="182408" cy="336789"/>
          </a:xfrm>
          <a:prstGeom prst="rect">
            <a:avLst/>
          </a:prstGeom>
        </p:spPr>
      </p:pic>
      <p:pic>
        <p:nvPicPr>
          <p:cNvPr id="29" name="Image 28">
            <a:extLst>
              <a:ext uri="{FF2B5EF4-FFF2-40B4-BE49-F238E27FC236}">
                <a16:creationId xmlns:a16="http://schemas.microsoft.com/office/drawing/2014/main" id="{AA23E39C-A100-914C-A47F-79498822D36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100000" l="6897" r="89655"/>
                    </a14:imgEffect>
                  </a14:imgLayer>
                </a14:imgProps>
              </a:ext>
            </a:extLst>
          </a:blip>
          <a:stretch>
            <a:fillRect/>
          </a:stretch>
        </p:blipFill>
        <p:spPr>
          <a:xfrm>
            <a:off x="7976025" y="3260605"/>
            <a:ext cx="182408" cy="336789"/>
          </a:xfrm>
          <a:prstGeom prst="rect">
            <a:avLst/>
          </a:prstGeom>
        </p:spPr>
      </p:pic>
      <p:pic>
        <p:nvPicPr>
          <p:cNvPr id="30" name="Image 29">
            <a:extLst>
              <a:ext uri="{FF2B5EF4-FFF2-40B4-BE49-F238E27FC236}">
                <a16:creationId xmlns:a16="http://schemas.microsoft.com/office/drawing/2014/main" id="{337E7506-E643-0BCF-A4ED-7C6D62D65DB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100000" l="6897" r="89655"/>
                    </a14:imgEffect>
                  </a14:imgLayer>
                </a14:imgProps>
              </a:ext>
            </a:extLst>
          </a:blip>
          <a:stretch>
            <a:fillRect/>
          </a:stretch>
        </p:blipFill>
        <p:spPr>
          <a:xfrm>
            <a:off x="7318322" y="3599402"/>
            <a:ext cx="182408" cy="336789"/>
          </a:xfrm>
          <a:prstGeom prst="rect">
            <a:avLst/>
          </a:prstGeom>
        </p:spPr>
      </p:pic>
      <p:pic>
        <p:nvPicPr>
          <p:cNvPr id="31" name="Image 30">
            <a:extLst>
              <a:ext uri="{FF2B5EF4-FFF2-40B4-BE49-F238E27FC236}">
                <a16:creationId xmlns:a16="http://schemas.microsoft.com/office/drawing/2014/main" id="{822746DB-7917-0E12-83E2-335362944E47}"/>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100000" l="6897" r="89655"/>
                    </a14:imgEffect>
                  </a14:imgLayer>
                </a14:imgProps>
              </a:ext>
            </a:extLst>
          </a:blip>
          <a:stretch>
            <a:fillRect/>
          </a:stretch>
        </p:blipFill>
        <p:spPr>
          <a:xfrm>
            <a:off x="8633728" y="3595437"/>
            <a:ext cx="182408" cy="336789"/>
          </a:xfrm>
          <a:prstGeom prst="rect">
            <a:avLst/>
          </a:prstGeom>
        </p:spPr>
      </p:pic>
      <p:pic>
        <p:nvPicPr>
          <p:cNvPr id="32" name="Image 31">
            <a:extLst>
              <a:ext uri="{FF2B5EF4-FFF2-40B4-BE49-F238E27FC236}">
                <a16:creationId xmlns:a16="http://schemas.microsoft.com/office/drawing/2014/main" id="{0D86B4AD-A9A2-0904-00AE-ECFB0A139147}"/>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0" r="100000"/>
                    </a14:imgEffect>
                  </a14:imgLayer>
                </a14:imgProps>
              </a:ext>
            </a:extLst>
          </a:blip>
          <a:stretch>
            <a:fillRect/>
          </a:stretch>
        </p:blipFill>
        <p:spPr>
          <a:xfrm>
            <a:off x="7607400" y="5012542"/>
            <a:ext cx="286346" cy="178967"/>
          </a:xfrm>
          <a:prstGeom prst="rect">
            <a:avLst/>
          </a:prstGeom>
        </p:spPr>
      </p:pic>
      <p:pic>
        <p:nvPicPr>
          <p:cNvPr id="33" name="Image 32">
            <a:extLst>
              <a:ext uri="{FF2B5EF4-FFF2-40B4-BE49-F238E27FC236}">
                <a16:creationId xmlns:a16="http://schemas.microsoft.com/office/drawing/2014/main" id="{8B55EA80-0798-0C7B-5C85-2C865AC493C8}"/>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0" r="100000"/>
                    </a14:imgEffect>
                  </a14:imgLayer>
                </a14:imgProps>
              </a:ext>
            </a:extLst>
          </a:blip>
          <a:stretch>
            <a:fillRect/>
          </a:stretch>
        </p:blipFill>
        <p:spPr>
          <a:xfrm>
            <a:off x="8324254" y="5012542"/>
            <a:ext cx="286346" cy="178967"/>
          </a:xfrm>
          <a:prstGeom prst="rect">
            <a:avLst/>
          </a:prstGeom>
        </p:spPr>
      </p:pic>
      <p:pic>
        <p:nvPicPr>
          <p:cNvPr id="34" name="Image 33">
            <a:extLst>
              <a:ext uri="{FF2B5EF4-FFF2-40B4-BE49-F238E27FC236}">
                <a16:creationId xmlns:a16="http://schemas.microsoft.com/office/drawing/2014/main" id="{AA90E69F-BB10-0515-325A-B5DB7D58E438}"/>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695" b="96610" l="9091" r="87879"/>
                    </a14:imgEffect>
                    <a14:imgEffect>
                      <a14:saturation sat="0"/>
                    </a14:imgEffect>
                  </a14:imgLayer>
                </a14:imgProps>
              </a:ext>
            </a:extLst>
          </a:blip>
          <a:stretch>
            <a:fillRect/>
          </a:stretch>
        </p:blipFill>
        <p:spPr>
          <a:xfrm rot="16200000">
            <a:off x="7943290" y="5627313"/>
            <a:ext cx="430286" cy="764237"/>
          </a:xfrm>
          <a:prstGeom prst="rect">
            <a:avLst/>
          </a:prstGeom>
        </p:spPr>
      </p:pic>
      <p:cxnSp>
        <p:nvCxnSpPr>
          <p:cNvPr id="35" name="Connecteur en arc 17">
            <a:extLst>
              <a:ext uri="{FF2B5EF4-FFF2-40B4-BE49-F238E27FC236}">
                <a16:creationId xmlns:a16="http://schemas.microsoft.com/office/drawing/2014/main" id="{FC624698-1521-6E61-7CE1-131642665C47}"/>
              </a:ext>
            </a:extLst>
          </p:cNvPr>
          <p:cNvCxnSpPr>
            <a:cxnSpLocks/>
          </p:cNvCxnSpPr>
          <p:nvPr/>
        </p:nvCxnSpPr>
        <p:spPr>
          <a:xfrm rot="5400000" flipH="1" flipV="1">
            <a:off x="11295278" y="5362013"/>
            <a:ext cx="333851" cy="188006"/>
          </a:xfrm>
          <a:prstGeom prst="curvedConnector3">
            <a:avLst>
              <a:gd name="adj1" fmla="val 50000"/>
            </a:avLst>
          </a:prstGeom>
          <a:ln w="9525" cmpd="sng">
            <a:prstDash val="dash"/>
            <a:tailEnd type="arrow"/>
          </a:ln>
        </p:spPr>
        <p:style>
          <a:lnRef idx="2">
            <a:schemeClr val="dk1"/>
          </a:lnRef>
          <a:fillRef idx="0">
            <a:schemeClr val="dk1"/>
          </a:fillRef>
          <a:effectRef idx="1">
            <a:schemeClr val="dk1"/>
          </a:effectRef>
          <a:fontRef idx="minor">
            <a:schemeClr val="tx1"/>
          </a:fontRef>
        </p:style>
      </p:cxnSp>
      <p:sp>
        <p:nvSpPr>
          <p:cNvPr id="39" name="Forme libre : forme 38">
            <a:extLst>
              <a:ext uri="{FF2B5EF4-FFF2-40B4-BE49-F238E27FC236}">
                <a16:creationId xmlns:a16="http://schemas.microsoft.com/office/drawing/2014/main" id="{4209FE5D-093E-506B-5F7C-C2FECF7715A0}"/>
              </a:ext>
            </a:extLst>
          </p:cNvPr>
          <p:cNvSpPr/>
          <p:nvPr/>
        </p:nvSpPr>
        <p:spPr>
          <a:xfrm>
            <a:off x="11089714" y="4410779"/>
            <a:ext cx="407572" cy="850334"/>
          </a:xfrm>
          <a:custGeom>
            <a:avLst/>
            <a:gdLst>
              <a:gd name="connsiteX0" fmla="*/ 201138 w 407572"/>
              <a:gd name="connsiteY0" fmla="*/ 850334 h 850334"/>
              <a:gd name="connsiteX1" fmla="*/ 2356 w 407572"/>
              <a:gd name="connsiteY1" fmla="*/ 691308 h 850334"/>
              <a:gd name="connsiteX2" fmla="*/ 320408 w 407572"/>
              <a:gd name="connsiteY2" fmla="*/ 373256 h 850334"/>
              <a:gd name="connsiteX3" fmla="*/ 399921 w 407572"/>
              <a:gd name="connsiteY3" fmla="*/ 41951 h 850334"/>
              <a:gd name="connsiteX4" fmla="*/ 399921 w 407572"/>
              <a:gd name="connsiteY4" fmla="*/ 15447 h 85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72" h="850334">
                <a:moveTo>
                  <a:pt x="201138" y="850334"/>
                </a:moveTo>
                <a:cubicBezTo>
                  <a:pt x="91808" y="810577"/>
                  <a:pt x="-17522" y="770821"/>
                  <a:pt x="2356" y="691308"/>
                </a:cubicBezTo>
                <a:cubicBezTo>
                  <a:pt x="22234" y="611795"/>
                  <a:pt x="254147" y="481482"/>
                  <a:pt x="320408" y="373256"/>
                </a:cubicBezTo>
                <a:cubicBezTo>
                  <a:pt x="386669" y="265030"/>
                  <a:pt x="399921" y="41951"/>
                  <a:pt x="399921" y="41951"/>
                </a:cubicBezTo>
                <a:cubicBezTo>
                  <a:pt x="413173" y="-17684"/>
                  <a:pt x="406547" y="-1119"/>
                  <a:pt x="399921" y="15447"/>
                </a:cubicBezTo>
              </a:path>
            </a:pathLst>
          </a:custGeom>
          <a:ln>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cxnSp>
        <p:nvCxnSpPr>
          <p:cNvPr id="41" name="Connecteur : en arc 40">
            <a:extLst>
              <a:ext uri="{FF2B5EF4-FFF2-40B4-BE49-F238E27FC236}">
                <a16:creationId xmlns:a16="http://schemas.microsoft.com/office/drawing/2014/main" id="{BA681110-9620-0362-EDB5-675086DD5CBF}"/>
              </a:ext>
            </a:extLst>
          </p:cNvPr>
          <p:cNvCxnSpPr>
            <a:cxnSpLocks/>
          </p:cNvCxnSpPr>
          <p:nvPr/>
        </p:nvCxnSpPr>
        <p:spPr>
          <a:xfrm rot="5400000" flipH="1" flipV="1">
            <a:off x="10817730" y="3123919"/>
            <a:ext cx="1327485" cy="16625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8E5F2B5E-46D7-785F-B6BD-0C48161A5858}"/>
              </a:ext>
            </a:extLst>
          </p:cNvPr>
          <p:cNvSpPr/>
          <p:nvPr/>
        </p:nvSpPr>
        <p:spPr>
          <a:xfrm>
            <a:off x="462753" y="2394029"/>
            <a:ext cx="6340484" cy="3847207"/>
          </a:xfrm>
          <a:prstGeom prst="rect">
            <a:avLst/>
          </a:prstGeom>
        </p:spPr>
        <p:txBody>
          <a:bodyPr wrap="square">
            <a:spAutoFit/>
          </a:bodyPr>
          <a:lstStyle/>
          <a:p>
            <a:pPr marL="0" marR="0" lvl="0" indent="0" algn="ctr" defTabSz="663096" rtl="0" eaLnBrk="1" fontAlgn="auto" latinLnBrk="0" hangingPunct="1">
              <a:lnSpc>
                <a:spcPct val="100000"/>
              </a:lnSpc>
              <a:spcBef>
                <a:spcPts val="0"/>
              </a:spcBef>
              <a:spcAft>
                <a:spcPts val="0"/>
              </a:spcAft>
              <a:buClrTx/>
              <a:buSzTx/>
              <a:buFontTx/>
              <a:buNone/>
              <a:tabLst/>
              <a:defRPr/>
            </a:pPr>
            <a:r>
              <a:rPr kumimoji="0" lang="fr-FR" sz="1600" b="1" i="0" u="sng" strike="noStrike" kern="1200" cap="none" spc="0" normalizeH="0" baseline="0" noProof="0" dirty="0">
                <a:ln>
                  <a:noFill/>
                </a:ln>
                <a:solidFill>
                  <a:srgbClr val="24408F"/>
                </a:solidFill>
                <a:effectLst/>
                <a:uLnTx/>
                <a:uFillTx/>
                <a:latin typeface="Arial MT"/>
                <a:ea typeface="+mn-ea"/>
                <a:cs typeface="+mn-cs"/>
              </a:rPr>
              <a:t>But</a:t>
            </a:r>
          </a:p>
          <a:p>
            <a:pPr marL="0" marR="0" lvl="0" indent="0" algn="ctr" defTabSz="663096"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24408F"/>
                </a:solidFill>
                <a:effectLst/>
                <a:uLnTx/>
                <a:uFillTx/>
                <a:latin typeface="Arial MT"/>
                <a:ea typeface="+mn-ea"/>
                <a:cs typeface="+mn-cs"/>
              </a:rPr>
              <a:t>Parcours chronométré, faire le parcours le plus vite possible.</a:t>
            </a:r>
          </a:p>
          <a:p>
            <a:pPr marL="0" marR="0" lvl="0" indent="0" algn="ctr" defTabSz="663096"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24408F"/>
              </a:solidFill>
              <a:effectLst/>
              <a:uLnTx/>
              <a:uFillTx/>
              <a:latin typeface="Arial MT"/>
              <a:ea typeface="+mn-ea"/>
              <a:cs typeface="+mn-cs"/>
            </a:endParaRPr>
          </a:p>
          <a:p>
            <a:pPr marL="0" marR="0" lvl="0" indent="0" algn="ctr" defTabSz="663096" rtl="0" eaLnBrk="1" fontAlgn="auto" latinLnBrk="0" hangingPunct="1">
              <a:lnSpc>
                <a:spcPct val="100000"/>
              </a:lnSpc>
              <a:spcBef>
                <a:spcPts val="0"/>
              </a:spcBef>
              <a:spcAft>
                <a:spcPts val="0"/>
              </a:spcAft>
              <a:buClrTx/>
              <a:buSzTx/>
              <a:buFontTx/>
              <a:buNone/>
              <a:tabLst/>
              <a:defRPr/>
            </a:pPr>
            <a:r>
              <a:rPr kumimoji="0" lang="fr-FR" sz="1600" b="1" i="0" u="sng" strike="noStrike" kern="1200" cap="none" spc="0" normalizeH="0" baseline="0" noProof="0" dirty="0">
                <a:ln>
                  <a:noFill/>
                </a:ln>
                <a:solidFill>
                  <a:srgbClr val="24408F"/>
                </a:solidFill>
                <a:effectLst/>
                <a:uLnTx/>
                <a:uFillTx/>
                <a:latin typeface="Arial MT"/>
                <a:ea typeface="+mn-ea"/>
                <a:cs typeface="+mn-cs"/>
              </a:rPr>
              <a:t>Consignes</a:t>
            </a:r>
          </a:p>
          <a:p>
            <a:pPr marL="0" marR="0" lvl="0" indent="0" algn="ctr" defTabSz="663096" rtl="0" eaLnBrk="1" fontAlgn="auto" latinLnBrk="0" hangingPunct="1">
              <a:lnSpc>
                <a:spcPct val="100000"/>
              </a:lnSpc>
              <a:spcBef>
                <a:spcPts val="0"/>
              </a:spcBef>
              <a:spcAft>
                <a:spcPts val="0"/>
              </a:spcAft>
              <a:buClrTx/>
              <a:buSzTx/>
              <a:buFontTx/>
              <a:buNone/>
              <a:tabLst/>
              <a:defRPr/>
            </a:pPr>
            <a:r>
              <a:rPr kumimoji="0" lang="fr-FR" sz="1600" i="0" strike="noStrike" kern="1200" cap="none" spc="0" normalizeH="0" baseline="0" noProof="0" dirty="0">
                <a:ln>
                  <a:noFill/>
                </a:ln>
                <a:solidFill>
                  <a:srgbClr val="24408F"/>
                </a:solidFill>
                <a:effectLst/>
                <a:uLnTx/>
                <a:uFillTx/>
                <a:latin typeface="Arial MT"/>
                <a:ea typeface="+mn-ea"/>
                <a:cs typeface="+mn-cs"/>
              </a:rPr>
              <a:t>Le joueur slalom les 3 plots puis passe le ballon sous la haie et lui au dessus, va contourner le piquet puis se dirige vers les 2 cerceaux, réalise le tour complet des 2 cerceaux et se dirige vers la planche. Il fait une passe sur la planche, oriente son contrôle, réalise le slalom en huit et se dirige entre les coupelles jaunes et frappe.</a:t>
            </a:r>
          </a:p>
          <a:p>
            <a:pPr marL="0" marR="0" lvl="0" indent="0" algn="l" defTabSz="663096"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24408F"/>
              </a:solidFill>
              <a:effectLst/>
              <a:uLnTx/>
              <a:uFillTx/>
              <a:latin typeface="Arial MT"/>
              <a:ea typeface="+mn-ea"/>
              <a:cs typeface="+mn-cs"/>
            </a:endParaRPr>
          </a:p>
          <a:p>
            <a:pPr marL="0" marR="0" lvl="0" indent="0" algn="ctr" defTabSz="663096" rtl="0" eaLnBrk="1" fontAlgn="auto" latinLnBrk="0" hangingPunct="1">
              <a:lnSpc>
                <a:spcPct val="100000"/>
              </a:lnSpc>
              <a:spcBef>
                <a:spcPts val="0"/>
              </a:spcBef>
              <a:spcAft>
                <a:spcPts val="0"/>
              </a:spcAft>
              <a:buClrTx/>
              <a:buSzTx/>
              <a:buFontTx/>
              <a:buNone/>
              <a:tabLst/>
              <a:defRPr/>
            </a:pPr>
            <a:r>
              <a:rPr kumimoji="0" lang="fr-FR" sz="1600" b="1" i="0" u="sng" strike="noStrike" kern="1200" cap="none" spc="0" normalizeH="0" baseline="0" noProof="0" dirty="0">
                <a:ln>
                  <a:noFill/>
                </a:ln>
                <a:solidFill>
                  <a:srgbClr val="24408F"/>
                </a:solidFill>
                <a:effectLst/>
                <a:uLnTx/>
                <a:uFillTx/>
                <a:latin typeface="Arial MT"/>
                <a:ea typeface="+mn-ea"/>
                <a:cs typeface="+mn-cs"/>
              </a:rPr>
              <a:t>Matériel</a:t>
            </a:r>
          </a:p>
          <a:p>
            <a:pPr marL="0" marR="0" lvl="0" indent="0" algn="ctr" defTabSz="663096" rtl="0" eaLnBrk="1" fontAlgn="auto" latinLnBrk="0" hangingPunct="1">
              <a:lnSpc>
                <a:spcPct val="100000"/>
              </a:lnSpc>
              <a:spcBef>
                <a:spcPts val="0"/>
              </a:spcBef>
              <a:spcAft>
                <a:spcPts val="0"/>
              </a:spcAft>
              <a:buClrTx/>
              <a:buSzTx/>
              <a:buFontTx/>
              <a:buNone/>
              <a:tabLst/>
              <a:defRPr/>
            </a:pPr>
            <a:endParaRPr kumimoji="0" lang="fr-FR" sz="1600" b="1" i="0" u="sng" strike="noStrike" kern="1200" cap="none" spc="0" normalizeH="0" baseline="0" noProof="0" dirty="0">
              <a:ln>
                <a:noFill/>
              </a:ln>
              <a:solidFill>
                <a:srgbClr val="24408F"/>
              </a:solidFill>
              <a:effectLst/>
              <a:uLnTx/>
              <a:uFillTx/>
              <a:latin typeface="Arial MT"/>
              <a:ea typeface="+mn-ea"/>
              <a:cs typeface="+mn-cs"/>
            </a:endParaRPr>
          </a:p>
          <a:p>
            <a:pPr marL="0" marR="0" lvl="0" indent="0" algn="l" defTabSz="663096" rtl="0" eaLnBrk="1" fontAlgn="auto" latinLnBrk="0" hangingPunct="1">
              <a:lnSpc>
                <a:spcPct val="100000"/>
              </a:lnSpc>
              <a:spcBef>
                <a:spcPts val="0"/>
              </a:spcBef>
              <a:spcAft>
                <a:spcPts val="0"/>
              </a:spcAft>
              <a:buClrTx/>
              <a:buSzTx/>
              <a:buFontTx/>
              <a:buNone/>
              <a:tabLst/>
              <a:defRPr/>
            </a:pPr>
            <a:r>
              <a:rPr lang="fr-FR" b="1" dirty="0">
                <a:solidFill>
                  <a:srgbClr val="24408F"/>
                </a:solidFill>
                <a:latin typeface="Arial MT"/>
              </a:rPr>
              <a:t>Cerceaux</a:t>
            </a:r>
            <a:r>
              <a:rPr kumimoji="0" lang="fr-FR" b="1" i="0" u="none" strike="noStrike" kern="1200" cap="none" spc="0" normalizeH="0" baseline="0" noProof="0" dirty="0">
                <a:ln>
                  <a:noFill/>
                </a:ln>
                <a:solidFill>
                  <a:srgbClr val="24408F"/>
                </a:solidFill>
                <a:effectLst/>
                <a:uLnTx/>
                <a:uFillTx/>
                <a:latin typeface="Arial MT"/>
                <a:ea typeface="+mn-ea"/>
                <a:cs typeface="+mn-cs"/>
              </a:rPr>
              <a:t> / Coupelles/Haies petites et grandes/plots.</a:t>
            </a:r>
          </a:p>
        </p:txBody>
      </p:sp>
      <p:sp>
        <p:nvSpPr>
          <p:cNvPr id="46" name="Forme libre : forme 45">
            <a:extLst>
              <a:ext uri="{FF2B5EF4-FFF2-40B4-BE49-F238E27FC236}">
                <a16:creationId xmlns:a16="http://schemas.microsoft.com/office/drawing/2014/main" id="{472268D7-B85A-3FF1-1CBD-BCC0E61A00EC}"/>
              </a:ext>
            </a:extLst>
          </p:cNvPr>
          <p:cNvSpPr/>
          <p:nvPr/>
        </p:nvSpPr>
        <p:spPr>
          <a:xfrm>
            <a:off x="7082449" y="3193774"/>
            <a:ext cx="1828685" cy="1668547"/>
          </a:xfrm>
          <a:custGeom>
            <a:avLst/>
            <a:gdLst>
              <a:gd name="connsiteX0" fmla="*/ 1001377 w 1828685"/>
              <a:gd name="connsiteY0" fmla="*/ 0 h 1668547"/>
              <a:gd name="connsiteX1" fmla="*/ 1200160 w 1828685"/>
              <a:gd name="connsiteY1" fmla="*/ 450574 h 1668547"/>
              <a:gd name="connsiteX2" fmla="*/ 139986 w 1828685"/>
              <a:gd name="connsiteY2" fmla="*/ 410817 h 1668547"/>
              <a:gd name="connsiteX3" fmla="*/ 179742 w 1828685"/>
              <a:gd name="connsiteY3" fmla="*/ 927652 h 1668547"/>
              <a:gd name="connsiteX4" fmla="*/ 1677238 w 1828685"/>
              <a:gd name="connsiteY4" fmla="*/ 357809 h 1668547"/>
              <a:gd name="connsiteX5" fmla="*/ 1677238 w 1828685"/>
              <a:gd name="connsiteY5" fmla="*/ 980661 h 1668547"/>
              <a:gd name="connsiteX6" fmla="*/ 789342 w 1828685"/>
              <a:gd name="connsiteY6" fmla="*/ 927652 h 1668547"/>
              <a:gd name="connsiteX7" fmla="*/ 908612 w 1828685"/>
              <a:gd name="connsiteY7" fmla="*/ 1603513 h 1668547"/>
              <a:gd name="connsiteX8" fmla="*/ 961621 w 1828685"/>
              <a:gd name="connsiteY8" fmla="*/ 1603513 h 166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685" h="1668547">
                <a:moveTo>
                  <a:pt x="1001377" y="0"/>
                </a:moveTo>
                <a:cubicBezTo>
                  <a:pt x="1172551" y="191052"/>
                  <a:pt x="1343725" y="382105"/>
                  <a:pt x="1200160" y="450574"/>
                </a:cubicBezTo>
                <a:cubicBezTo>
                  <a:pt x="1056595" y="519043"/>
                  <a:pt x="310056" y="331304"/>
                  <a:pt x="139986" y="410817"/>
                </a:cubicBezTo>
                <a:cubicBezTo>
                  <a:pt x="-30084" y="490330"/>
                  <a:pt x="-76467" y="936487"/>
                  <a:pt x="179742" y="927652"/>
                </a:cubicBezTo>
                <a:cubicBezTo>
                  <a:pt x="435951" y="918817"/>
                  <a:pt x="1427655" y="348974"/>
                  <a:pt x="1677238" y="357809"/>
                </a:cubicBezTo>
                <a:cubicBezTo>
                  <a:pt x="1926821" y="366644"/>
                  <a:pt x="1825221" y="885687"/>
                  <a:pt x="1677238" y="980661"/>
                </a:cubicBezTo>
                <a:cubicBezTo>
                  <a:pt x="1529255" y="1075635"/>
                  <a:pt x="917446" y="823843"/>
                  <a:pt x="789342" y="927652"/>
                </a:cubicBezTo>
                <a:cubicBezTo>
                  <a:pt x="661238" y="1031461"/>
                  <a:pt x="908612" y="1603513"/>
                  <a:pt x="908612" y="1603513"/>
                </a:cubicBezTo>
                <a:cubicBezTo>
                  <a:pt x="937325" y="1716156"/>
                  <a:pt x="949473" y="1659834"/>
                  <a:pt x="961621" y="16035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99853B78-9E00-E09D-AEAC-F66E838CEF55}"/>
              </a:ext>
            </a:extLst>
          </p:cNvPr>
          <p:cNvSpPr/>
          <p:nvPr/>
        </p:nvSpPr>
        <p:spPr>
          <a:xfrm>
            <a:off x="8732498" y="2417072"/>
            <a:ext cx="2333067" cy="625584"/>
          </a:xfrm>
          <a:custGeom>
            <a:avLst/>
            <a:gdLst>
              <a:gd name="connsiteX0" fmla="*/ 2333067 w 2333067"/>
              <a:gd name="connsiteY0" fmla="*/ 180354 h 625584"/>
              <a:gd name="connsiteX1" fmla="*/ 1577693 w 2333067"/>
              <a:gd name="connsiteY1" fmla="*/ 74337 h 625584"/>
              <a:gd name="connsiteX2" fmla="*/ 1458424 w 2333067"/>
              <a:gd name="connsiteY2" fmla="*/ 352632 h 625584"/>
              <a:gd name="connsiteX3" fmla="*/ 1922250 w 2333067"/>
              <a:gd name="connsiteY3" fmla="*/ 617676 h 625584"/>
              <a:gd name="connsiteX4" fmla="*/ 1683711 w 2333067"/>
              <a:gd name="connsiteY4" fmla="*/ 34580 h 625584"/>
              <a:gd name="connsiteX5" fmla="*/ 835572 w 2333067"/>
              <a:gd name="connsiteY5" fmla="*/ 100841 h 625584"/>
              <a:gd name="connsiteX6" fmla="*/ 756059 w 2333067"/>
              <a:gd name="connsiteY6" fmla="*/ 379137 h 625584"/>
              <a:gd name="connsiteX7" fmla="*/ 901832 w 2333067"/>
              <a:gd name="connsiteY7" fmla="*/ 538163 h 625584"/>
              <a:gd name="connsiteX8" fmla="*/ 1272893 w 2333067"/>
              <a:gd name="connsiteY8" fmla="*/ 485154 h 625584"/>
              <a:gd name="connsiteX9" fmla="*/ 1259641 w 2333067"/>
              <a:gd name="connsiteY9" fmla="*/ 167102 h 625584"/>
              <a:gd name="connsiteX10" fmla="*/ 106702 w 2333067"/>
              <a:gd name="connsiteY10" fmla="*/ 246615 h 625584"/>
              <a:gd name="connsiteX11" fmla="*/ 119954 w 2333067"/>
              <a:gd name="connsiteY11" fmla="*/ 233363 h 62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3067" h="625584">
                <a:moveTo>
                  <a:pt x="2333067" y="180354"/>
                </a:moveTo>
                <a:cubicBezTo>
                  <a:pt x="2028267" y="112989"/>
                  <a:pt x="1723467" y="45624"/>
                  <a:pt x="1577693" y="74337"/>
                </a:cubicBezTo>
                <a:cubicBezTo>
                  <a:pt x="1431919" y="103050"/>
                  <a:pt x="1400998" y="262076"/>
                  <a:pt x="1458424" y="352632"/>
                </a:cubicBezTo>
                <a:cubicBezTo>
                  <a:pt x="1515850" y="443188"/>
                  <a:pt x="1884702" y="670685"/>
                  <a:pt x="1922250" y="617676"/>
                </a:cubicBezTo>
                <a:cubicBezTo>
                  <a:pt x="1959798" y="564667"/>
                  <a:pt x="1864824" y="120719"/>
                  <a:pt x="1683711" y="34580"/>
                </a:cubicBezTo>
                <a:cubicBezTo>
                  <a:pt x="1502598" y="-51559"/>
                  <a:pt x="990181" y="43415"/>
                  <a:pt x="835572" y="100841"/>
                </a:cubicBezTo>
                <a:cubicBezTo>
                  <a:pt x="680963" y="158267"/>
                  <a:pt x="745016" y="306250"/>
                  <a:pt x="756059" y="379137"/>
                </a:cubicBezTo>
                <a:cubicBezTo>
                  <a:pt x="767102" y="452024"/>
                  <a:pt x="815693" y="520494"/>
                  <a:pt x="901832" y="538163"/>
                </a:cubicBezTo>
                <a:cubicBezTo>
                  <a:pt x="987971" y="555832"/>
                  <a:pt x="1213258" y="546997"/>
                  <a:pt x="1272893" y="485154"/>
                </a:cubicBezTo>
                <a:cubicBezTo>
                  <a:pt x="1332528" y="423311"/>
                  <a:pt x="1454006" y="206859"/>
                  <a:pt x="1259641" y="167102"/>
                </a:cubicBezTo>
                <a:cubicBezTo>
                  <a:pt x="1065276" y="127345"/>
                  <a:pt x="106702" y="246615"/>
                  <a:pt x="106702" y="246615"/>
                </a:cubicBezTo>
                <a:cubicBezTo>
                  <a:pt x="-83246" y="257658"/>
                  <a:pt x="18354" y="245510"/>
                  <a:pt x="119954" y="2333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7CB6A120-B190-D9B6-965F-093EB747838F}"/>
              </a:ext>
            </a:extLst>
          </p:cNvPr>
          <p:cNvCxnSpPr>
            <a:endCxn id="34" idx="3"/>
          </p:cNvCxnSpPr>
          <p:nvPr/>
        </p:nvCxnSpPr>
        <p:spPr>
          <a:xfrm>
            <a:off x="8158433" y="5191509"/>
            <a:ext cx="1" cy="602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B9415961-4653-B0CB-E618-2561B9CC297B}"/>
              </a:ext>
            </a:extLst>
          </p:cNvPr>
          <p:cNvCxnSpPr/>
          <p:nvPr/>
        </p:nvCxnSpPr>
        <p:spPr>
          <a:xfrm flipH="1" flipV="1">
            <a:off x="7607400" y="2676208"/>
            <a:ext cx="716854" cy="9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2A32F540-463D-2CB1-DA4D-7B4350BC2A90}"/>
              </a:ext>
            </a:extLst>
          </p:cNvPr>
          <p:cNvCxnSpPr/>
          <p:nvPr/>
        </p:nvCxnSpPr>
        <p:spPr>
          <a:xfrm>
            <a:off x="7549047" y="2864586"/>
            <a:ext cx="326356" cy="185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60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11</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04F1F99-3F43-1A4F-604D-AA9ED1D17BF9}"/>
              </a:ext>
            </a:extLst>
          </p:cNvPr>
          <p:cNvSpPr/>
          <p:nvPr/>
        </p:nvSpPr>
        <p:spPr>
          <a:xfrm>
            <a:off x="98737" y="2600106"/>
            <a:ext cx="5997263" cy="1754326"/>
          </a:xfrm>
          <a:prstGeom prst="rect">
            <a:avLst/>
          </a:prstGeom>
        </p:spPr>
        <p:txBody>
          <a:bodyPr wrap="square">
            <a:spAutoFit/>
          </a:bodyPr>
          <a:lstStyle/>
          <a:p>
            <a:pPr algn="ctr"/>
            <a:r>
              <a:rPr lang="fr-FR" b="1" dirty="0">
                <a:solidFill>
                  <a:schemeClr val="accent1"/>
                </a:solidFill>
              </a:rPr>
              <a:t>CONSIGNES</a:t>
            </a:r>
          </a:p>
          <a:p>
            <a:pPr algn="ctr"/>
            <a:endParaRPr lang="fr-FR" b="1" dirty="0">
              <a:solidFill>
                <a:schemeClr val="accent1"/>
              </a:solidFill>
            </a:endParaRPr>
          </a:p>
          <a:p>
            <a:pPr algn="ctr"/>
            <a:r>
              <a:rPr lang="fr-FR" b="1" dirty="0">
                <a:solidFill>
                  <a:schemeClr val="accent1"/>
                </a:solidFill>
              </a:rPr>
              <a:t>15 QUESTIONS SUR LE THEME DE L’ARBITRAGE</a:t>
            </a:r>
          </a:p>
          <a:p>
            <a:pPr algn="ctr"/>
            <a:r>
              <a:rPr lang="fr-FR" b="1" dirty="0">
                <a:solidFill>
                  <a:schemeClr val="accent1"/>
                </a:solidFill>
              </a:rPr>
              <a:t>Par équipe, les JOUEURS répondent aux différentes questions </a:t>
            </a:r>
          </a:p>
          <a:p>
            <a:pPr algn="ctr"/>
            <a:r>
              <a:rPr lang="fr-FR" b="1" dirty="0">
                <a:solidFill>
                  <a:schemeClr val="accent1"/>
                </a:solidFill>
              </a:rPr>
              <a:t>Chaque équipe aura un rapporteur et inscrit la réponse sur la feuille transmise au démarrage</a:t>
            </a:r>
          </a:p>
        </p:txBody>
      </p:sp>
      <p:pic>
        <p:nvPicPr>
          <p:cNvPr id="2050" name="Picture 2" descr="Actualité - QUIZ Arbitrage - club Football AEPR Rezé Football - Footeo">
            <a:extLst>
              <a:ext uri="{FF2B5EF4-FFF2-40B4-BE49-F238E27FC236}">
                <a16:creationId xmlns:a16="http://schemas.microsoft.com/office/drawing/2014/main" id="{4DEAF720-902D-9030-0DB5-D2E9B4EFC7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63" y="2219114"/>
            <a:ext cx="5829300" cy="3962400"/>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77AD3ED1-AEDC-DFF6-131B-4552D9CDF3C6}"/>
              </a:ext>
            </a:extLst>
          </p:cNvPr>
          <p:cNvSpPr txBox="1"/>
          <p:nvPr/>
        </p:nvSpPr>
        <p:spPr>
          <a:xfrm>
            <a:off x="1017722" y="457200"/>
            <a:ext cx="10117810" cy="646331"/>
          </a:xfrm>
          <a:prstGeom prst="rect">
            <a:avLst/>
          </a:prstGeom>
          <a:noFill/>
        </p:spPr>
        <p:txBody>
          <a:bodyPr wrap="square" rtlCol="0">
            <a:spAutoFit/>
          </a:bodyPr>
          <a:lstStyle/>
          <a:p>
            <a:pPr algn="ctr"/>
            <a:r>
              <a:rPr lang="fr-FR" sz="3600" dirty="0">
                <a:solidFill>
                  <a:schemeClr val="bg1"/>
                </a:solidFill>
                <a:latin typeface="Exo 2" panose="00000500000000000000" pitchFamily="50" charset="0"/>
              </a:rPr>
              <a:t>EXEMPLE D’ATELIERS</a:t>
            </a:r>
            <a:endParaRPr lang="fr-FR" dirty="0">
              <a:solidFill>
                <a:schemeClr val="bg1"/>
              </a:solidFill>
              <a:latin typeface="Exo 2" panose="00000500000000000000" pitchFamily="50" charset="0"/>
            </a:endParaRPr>
          </a:p>
        </p:txBody>
      </p:sp>
    </p:spTree>
    <p:extLst>
      <p:ext uri="{BB962C8B-B14F-4D97-AF65-F5344CB8AC3E}">
        <p14:creationId xmlns:p14="http://schemas.microsoft.com/office/powerpoint/2010/main" val="264509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12</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5C3CD13-6F1D-BA71-5E21-B7F214D83CDE}"/>
              </a:ext>
            </a:extLst>
          </p:cNvPr>
          <p:cNvSpPr/>
          <p:nvPr/>
        </p:nvSpPr>
        <p:spPr>
          <a:xfrm>
            <a:off x="6388367" y="2320822"/>
            <a:ext cx="5353060" cy="366588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fr-FR" sz="917" dirty="0">
              <a:solidFill>
                <a:prstClr val="white"/>
              </a:solidFill>
              <a:latin typeface="Calibri" panose="020F0502020204030204"/>
            </a:endParaRPr>
          </a:p>
        </p:txBody>
      </p:sp>
      <p:pic>
        <p:nvPicPr>
          <p:cNvPr id="13" name="Image 12">
            <a:extLst>
              <a:ext uri="{FF2B5EF4-FFF2-40B4-BE49-F238E27FC236}">
                <a16:creationId xmlns:a16="http://schemas.microsoft.com/office/drawing/2014/main" id="{CE5DB52A-BD25-3E46-3627-A46DFCA722E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Lst>
          </a:blip>
          <a:stretch>
            <a:fillRect/>
          </a:stretch>
        </p:blipFill>
        <p:spPr>
          <a:xfrm>
            <a:off x="7939892" y="5624511"/>
            <a:ext cx="206881" cy="129301"/>
          </a:xfrm>
          <a:prstGeom prst="rect">
            <a:avLst/>
          </a:prstGeom>
        </p:spPr>
      </p:pic>
      <p:pic>
        <p:nvPicPr>
          <p:cNvPr id="14" name="Image 13">
            <a:extLst>
              <a:ext uri="{FF2B5EF4-FFF2-40B4-BE49-F238E27FC236}">
                <a16:creationId xmlns:a16="http://schemas.microsoft.com/office/drawing/2014/main" id="{A84A1A15-16D4-5E77-AD57-FCB97F4BF6E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Lst>
          </a:blip>
          <a:stretch>
            <a:fillRect/>
          </a:stretch>
        </p:blipFill>
        <p:spPr>
          <a:xfrm>
            <a:off x="10825932" y="5624511"/>
            <a:ext cx="206881" cy="129301"/>
          </a:xfrm>
          <a:prstGeom prst="rect">
            <a:avLst/>
          </a:prstGeom>
        </p:spPr>
      </p:pic>
      <p:pic>
        <p:nvPicPr>
          <p:cNvPr id="15" name="Image 14">
            <a:extLst>
              <a:ext uri="{FF2B5EF4-FFF2-40B4-BE49-F238E27FC236}">
                <a16:creationId xmlns:a16="http://schemas.microsoft.com/office/drawing/2014/main" id="{5F97F6BF-277C-FBDB-ADA2-0BE45D57DBA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Lst>
          </a:blip>
          <a:stretch>
            <a:fillRect/>
          </a:stretch>
        </p:blipFill>
        <p:spPr>
          <a:xfrm>
            <a:off x="7939892" y="2521134"/>
            <a:ext cx="206881" cy="129301"/>
          </a:xfrm>
          <a:prstGeom prst="rect">
            <a:avLst/>
          </a:prstGeom>
        </p:spPr>
      </p:pic>
      <p:pic>
        <p:nvPicPr>
          <p:cNvPr id="16" name="Image 15">
            <a:extLst>
              <a:ext uri="{FF2B5EF4-FFF2-40B4-BE49-F238E27FC236}">
                <a16:creationId xmlns:a16="http://schemas.microsoft.com/office/drawing/2014/main" id="{3A617806-BBD7-5659-642F-71661D9A3B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Lst>
          </a:blip>
          <a:stretch>
            <a:fillRect/>
          </a:stretch>
        </p:blipFill>
        <p:spPr>
          <a:xfrm>
            <a:off x="10825931" y="2521134"/>
            <a:ext cx="206881" cy="129301"/>
          </a:xfrm>
          <a:prstGeom prst="rect">
            <a:avLst/>
          </a:prstGeom>
        </p:spPr>
      </p:pic>
      <p:sp>
        <p:nvSpPr>
          <p:cNvPr id="17" name="Rectangle : coins arrondis 16">
            <a:extLst>
              <a:ext uri="{FF2B5EF4-FFF2-40B4-BE49-F238E27FC236}">
                <a16:creationId xmlns:a16="http://schemas.microsoft.com/office/drawing/2014/main" id="{15049BAA-208F-3BF1-AABA-61BDD9DC8F12}"/>
              </a:ext>
            </a:extLst>
          </p:cNvPr>
          <p:cNvSpPr/>
          <p:nvPr/>
        </p:nvSpPr>
        <p:spPr>
          <a:xfrm>
            <a:off x="6559825" y="3427553"/>
            <a:ext cx="993913" cy="145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TABLE DE MARQUE</a:t>
            </a:r>
          </a:p>
        </p:txBody>
      </p:sp>
      <p:pic>
        <p:nvPicPr>
          <p:cNvPr id="18" name="Graphique 16" descr="Cône de signalisation">
            <a:extLst>
              <a:ext uri="{FF2B5EF4-FFF2-40B4-BE49-F238E27FC236}">
                <a16:creationId xmlns:a16="http://schemas.microsoft.com/office/drawing/2014/main" id="{A66A6587-BE06-8E85-A74A-42442F7D4F04}"/>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7147" y="4153762"/>
            <a:ext cx="190125" cy="285750"/>
          </a:xfrm>
          <a:prstGeom prst="rect">
            <a:avLst/>
          </a:prstGeom>
        </p:spPr>
      </p:pic>
      <p:pic>
        <p:nvPicPr>
          <p:cNvPr id="19" name="Graphique 16" descr="Cône de signalisation">
            <a:extLst>
              <a:ext uri="{FF2B5EF4-FFF2-40B4-BE49-F238E27FC236}">
                <a16:creationId xmlns:a16="http://schemas.microsoft.com/office/drawing/2014/main" id="{F443D4F0-4FE5-FF38-D328-FEBEA9E3D2FF}"/>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64897" y="4153762"/>
            <a:ext cx="190125" cy="285750"/>
          </a:xfrm>
          <a:prstGeom prst="rect">
            <a:avLst/>
          </a:prstGeom>
        </p:spPr>
      </p:pic>
      <p:pic>
        <p:nvPicPr>
          <p:cNvPr id="20" name="Graphique 16" descr="Cône de signalisation">
            <a:extLst>
              <a:ext uri="{FF2B5EF4-FFF2-40B4-BE49-F238E27FC236}">
                <a16:creationId xmlns:a16="http://schemas.microsoft.com/office/drawing/2014/main" id="{EF2EBD95-0DB2-C907-0749-9E0EA32B100D}"/>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02647" y="4153762"/>
            <a:ext cx="190125" cy="285750"/>
          </a:xfrm>
          <a:prstGeom prst="rect">
            <a:avLst/>
          </a:prstGeom>
        </p:spPr>
      </p:pic>
      <p:pic>
        <p:nvPicPr>
          <p:cNvPr id="21" name="Graphique 16" descr="Cône de signalisation">
            <a:extLst>
              <a:ext uri="{FF2B5EF4-FFF2-40B4-BE49-F238E27FC236}">
                <a16:creationId xmlns:a16="http://schemas.microsoft.com/office/drawing/2014/main" id="{516B4E2D-4AFB-2696-DEB2-2695B017BD2F}"/>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40397" y="4153762"/>
            <a:ext cx="190125" cy="285750"/>
          </a:xfrm>
          <a:prstGeom prst="rect">
            <a:avLst/>
          </a:prstGeom>
        </p:spPr>
      </p:pic>
      <p:pic>
        <p:nvPicPr>
          <p:cNvPr id="22" name="Graphique 16" descr="Cône de signalisation">
            <a:extLst>
              <a:ext uri="{FF2B5EF4-FFF2-40B4-BE49-F238E27FC236}">
                <a16:creationId xmlns:a16="http://schemas.microsoft.com/office/drawing/2014/main" id="{2F3F260B-CFA9-5FAF-A7E5-52048FCABB87}"/>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36283" y="3427553"/>
            <a:ext cx="190125" cy="285750"/>
          </a:xfrm>
          <a:prstGeom prst="rect">
            <a:avLst/>
          </a:prstGeom>
        </p:spPr>
      </p:pic>
      <p:pic>
        <p:nvPicPr>
          <p:cNvPr id="23" name="Graphique 16" descr="Cône de signalisation">
            <a:extLst>
              <a:ext uri="{FF2B5EF4-FFF2-40B4-BE49-F238E27FC236}">
                <a16:creationId xmlns:a16="http://schemas.microsoft.com/office/drawing/2014/main" id="{AD7A0A1D-0EB0-99AE-B967-17D1C8254714}"/>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2520" y="3423870"/>
            <a:ext cx="190125" cy="285750"/>
          </a:xfrm>
          <a:prstGeom prst="rect">
            <a:avLst/>
          </a:prstGeom>
        </p:spPr>
      </p:pic>
      <p:pic>
        <p:nvPicPr>
          <p:cNvPr id="24" name="Graphique 16" descr="Cône de signalisation">
            <a:extLst>
              <a:ext uri="{FF2B5EF4-FFF2-40B4-BE49-F238E27FC236}">
                <a16:creationId xmlns:a16="http://schemas.microsoft.com/office/drawing/2014/main" id="{2D5F6095-62D0-1C52-CC43-81330C0ADDE8}"/>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38855" y="3425340"/>
            <a:ext cx="190125" cy="285750"/>
          </a:xfrm>
          <a:prstGeom prst="rect">
            <a:avLst/>
          </a:prstGeom>
        </p:spPr>
      </p:pic>
      <p:pic>
        <p:nvPicPr>
          <p:cNvPr id="25" name="Graphique 16" descr="Cône de signalisation">
            <a:extLst>
              <a:ext uri="{FF2B5EF4-FFF2-40B4-BE49-F238E27FC236}">
                <a16:creationId xmlns:a16="http://schemas.microsoft.com/office/drawing/2014/main" id="{3441AFBD-9BBE-5ADE-948D-A94BF749DBAD}"/>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36283" y="4820034"/>
            <a:ext cx="190125" cy="285750"/>
          </a:xfrm>
          <a:prstGeom prst="rect">
            <a:avLst/>
          </a:prstGeom>
        </p:spPr>
      </p:pic>
      <p:pic>
        <p:nvPicPr>
          <p:cNvPr id="26" name="Graphique 16" descr="Cône de signalisation">
            <a:extLst>
              <a:ext uri="{FF2B5EF4-FFF2-40B4-BE49-F238E27FC236}">
                <a16:creationId xmlns:a16="http://schemas.microsoft.com/office/drawing/2014/main" id="{EDF66253-AFE1-BA17-09F9-6D4FF1C6D66C}"/>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60420" y="4820034"/>
            <a:ext cx="190125" cy="285750"/>
          </a:xfrm>
          <a:prstGeom prst="rect">
            <a:avLst/>
          </a:prstGeom>
        </p:spPr>
      </p:pic>
      <p:pic>
        <p:nvPicPr>
          <p:cNvPr id="27" name="Graphique 16" descr="Cône de signalisation">
            <a:extLst>
              <a:ext uri="{FF2B5EF4-FFF2-40B4-BE49-F238E27FC236}">
                <a16:creationId xmlns:a16="http://schemas.microsoft.com/office/drawing/2014/main" id="{9A278C8B-C4D6-2342-71E0-036CC0A599F3}"/>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38854" y="4815608"/>
            <a:ext cx="190125" cy="285750"/>
          </a:xfrm>
          <a:prstGeom prst="rect">
            <a:avLst/>
          </a:prstGeom>
        </p:spPr>
      </p:pic>
      <p:pic>
        <p:nvPicPr>
          <p:cNvPr id="28" name="Graphique 16" descr="Cône de signalisation">
            <a:extLst>
              <a:ext uri="{FF2B5EF4-FFF2-40B4-BE49-F238E27FC236}">
                <a16:creationId xmlns:a16="http://schemas.microsoft.com/office/drawing/2014/main" id="{303B469E-5587-0BE7-0730-C8172014641B}"/>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64897" y="2914722"/>
            <a:ext cx="190125" cy="285750"/>
          </a:xfrm>
          <a:prstGeom prst="rect">
            <a:avLst/>
          </a:prstGeom>
        </p:spPr>
      </p:pic>
      <p:pic>
        <p:nvPicPr>
          <p:cNvPr id="29" name="Graphique 16" descr="Cône de signalisation">
            <a:extLst>
              <a:ext uri="{FF2B5EF4-FFF2-40B4-BE49-F238E27FC236}">
                <a16:creationId xmlns:a16="http://schemas.microsoft.com/office/drawing/2014/main" id="{788515BF-F0DA-2576-864F-E5D1C98114A3}"/>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82200" y="2914722"/>
            <a:ext cx="190125" cy="285750"/>
          </a:xfrm>
          <a:prstGeom prst="rect">
            <a:avLst/>
          </a:prstGeom>
        </p:spPr>
      </p:pic>
      <p:pic>
        <p:nvPicPr>
          <p:cNvPr id="30" name="Graphique 16" descr="Cône de signalisation">
            <a:extLst>
              <a:ext uri="{FF2B5EF4-FFF2-40B4-BE49-F238E27FC236}">
                <a16:creationId xmlns:a16="http://schemas.microsoft.com/office/drawing/2014/main" id="{343B20BB-5A61-0072-A6FB-8050D8604109}"/>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34362" y="5218868"/>
            <a:ext cx="190125" cy="285750"/>
          </a:xfrm>
          <a:prstGeom prst="rect">
            <a:avLst/>
          </a:prstGeom>
        </p:spPr>
      </p:pic>
      <p:pic>
        <p:nvPicPr>
          <p:cNvPr id="31" name="Graphique 16" descr="Cône de signalisation">
            <a:extLst>
              <a:ext uri="{FF2B5EF4-FFF2-40B4-BE49-F238E27FC236}">
                <a16:creationId xmlns:a16="http://schemas.microsoft.com/office/drawing/2014/main" id="{2351AC7F-4273-A12D-2EEC-5F4164F5D0C0}"/>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82199" y="5249927"/>
            <a:ext cx="190125" cy="285750"/>
          </a:xfrm>
          <a:prstGeom prst="rect">
            <a:avLst/>
          </a:prstGeom>
        </p:spPr>
      </p:pic>
      <p:sp>
        <p:nvSpPr>
          <p:cNvPr id="32" name="Organigramme : Connecteur 31">
            <a:extLst>
              <a:ext uri="{FF2B5EF4-FFF2-40B4-BE49-F238E27FC236}">
                <a16:creationId xmlns:a16="http://schemas.microsoft.com/office/drawing/2014/main" id="{633487BA-BE01-DAD0-B83F-16D795025427}"/>
              </a:ext>
            </a:extLst>
          </p:cNvPr>
          <p:cNvSpPr/>
          <p:nvPr/>
        </p:nvSpPr>
        <p:spPr>
          <a:xfrm>
            <a:off x="8610600" y="5753812"/>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Connecteur 32">
            <a:extLst>
              <a:ext uri="{FF2B5EF4-FFF2-40B4-BE49-F238E27FC236}">
                <a16:creationId xmlns:a16="http://schemas.microsoft.com/office/drawing/2014/main" id="{3A943432-CB90-1F99-79CD-6B8FEA30D4B1}"/>
              </a:ext>
            </a:extLst>
          </p:cNvPr>
          <p:cNvSpPr/>
          <p:nvPr/>
        </p:nvSpPr>
        <p:spPr>
          <a:xfrm>
            <a:off x="9169489" y="5758798"/>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Connecteur 33">
            <a:extLst>
              <a:ext uri="{FF2B5EF4-FFF2-40B4-BE49-F238E27FC236}">
                <a16:creationId xmlns:a16="http://schemas.microsoft.com/office/drawing/2014/main" id="{F9A53F13-C47A-AE29-69D4-ABD45DB38FB1}"/>
              </a:ext>
            </a:extLst>
          </p:cNvPr>
          <p:cNvSpPr/>
          <p:nvPr/>
        </p:nvSpPr>
        <p:spPr>
          <a:xfrm>
            <a:off x="9729438" y="5753812"/>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Connecteur 34">
            <a:extLst>
              <a:ext uri="{FF2B5EF4-FFF2-40B4-BE49-F238E27FC236}">
                <a16:creationId xmlns:a16="http://schemas.microsoft.com/office/drawing/2014/main" id="{B1D2A251-3EBE-AB39-72B9-21E62A17D988}"/>
              </a:ext>
            </a:extLst>
          </p:cNvPr>
          <p:cNvSpPr/>
          <p:nvPr/>
        </p:nvSpPr>
        <p:spPr>
          <a:xfrm>
            <a:off x="10193264" y="5744015"/>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Connecteur 35">
            <a:extLst>
              <a:ext uri="{FF2B5EF4-FFF2-40B4-BE49-F238E27FC236}">
                <a16:creationId xmlns:a16="http://schemas.microsoft.com/office/drawing/2014/main" id="{78438E2F-B1B9-56A4-42BD-A5760AF6E806}"/>
              </a:ext>
            </a:extLst>
          </p:cNvPr>
          <p:cNvSpPr/>
          <p:nvPr/>
        </p:nvSpPr>
        <p:spPr>
          <a:xfrm>
            <a:off x="10622189" y="5744015"/>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rganigramme : Connecteur 36">
            <a:extLst>
              <a:ext uri="{FF2B5EF4-FFF2-40B4-BE49-F238E27FC236}">
                <a16:creationId xmlns:a16="http://schemas.microsoft.com/office/drawing/2014/main" id="{CE62B34F-D008-88C1-9C25-4C98D86C37AC}"/>
              </a:ext>
            </a:extLst>
          </p:cNvPr>
          <p:cNvSpPr/>
          <p:nvPr/>
        </p:nvSpPr>
        <p:spPr>
          <a:xfrm>
            <a:off x="8454324" y="2349273"/>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rganigramme : Connecteur 37">
            <a:extLst>
              <a:ext uri="{FF2B5EF4-FFF2-40B4-BE49-F238E27FC236}">
                <a16:creationId xmlns:a16="http://schemas.microsoft.com/office/drawing/2014/main" id="{4C2F5147-D3F3-982A-FE74-B2A226099FEA}"/>
              </a:ext>
            </a:extLst>
          </p:cNvPr>
          <p:cNvSpPr/>
          <p:nvPr/>
        </p:nvSpPr>
        <p:spPr>
          <a:xfrm>
            <a:off x="8923130" y="2341707"/>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rganigramme : Connecteur 38">
            <a:extLst>
              <a:ext uri="{FF2B5EF4-FFF2-40B4-BE49-F238E27FC236}">
                <a16:creationId xmlns:a16="http://schemas.microsoft.com/office/drawing/2014/main" id="{DC518D9D-7748-D0BA-D038-A1F83B1FF4DA}"/>
              </a:ext>
            </a:extLst>
          </p:cNvPr>
          <p:cNvSpPr/>
          <p:nvPr/>
        </p:nvSpPr>
        <p:spPr>
          <a:xfrm>
            <a:off x="9539313" y="2341706"/>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rganigramme : Connecteur 39">
            <a:extLst>
              <a:ext uri="{FF2B5EF4-FFF2-40B4-BE49-F238E27FC236}">
                <a16:creationId xmlns:a16="http://schemas.microsoft.com/office/drawing/2014/main" id="{46A0FFBC-76BB-A774-6586-66D2D295157D}"/>
              </a:ext>
            </a:extLst>
          </p:cNvPr>
          <p:cNvSpPr/>
          <p:nvPr/>
        </p:nvSpPr>
        <p:spPr>
          <a:xfrm>
            <a:off x="10090020" y="2371802"/>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rganigramme : Connecteur 40">
            <a:extLst>
              <a:ext uri="{FF2B5EF4-FFF2-40B4-BE49-F238E27FC236}">
                <a16:creationId xmlns:a16="http://schemas.microsoft.com/office/drawing/2014/main" id="{874EC414-B9BE-FE67-CFEA-FC52FE5706FB}"/>
              </a:ext>
            </a:extLst>
          </p:cNvPr>
          <p:cNvSpPr/>
          <p:nvPr/>
        </p:nvSpPr>
        <p:spPr>
          <a:xfrm>
            <a:off x="10592901" y="2382175"/>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a:extLst>
              <a:ext uri="{FF2B5EF4-FFF2-40B4-BE49-F238E27FC236}">
                <a16:creationId xmlns:a16="http://schemas.microsoft.com/office/drawing/2014/main" id="{8A045344-C071-7B01-6944-C659A3390B48}"/>
              </a:ext>
            </a:extLst>
          </p:cNvPr>
          <p:cNvSpPr txBox="1"/>
          <p:nvPr/>
        </p:nvSpPr>
        <p:spPr>
          <a:xfrm>
            <a:off x="215537" y="2122129"/>
            <a:ext cx="5831758" cy="4216539"/>
          </a:xfrm>
          <a:prstGeom prst="rect">
            <a:avLst/>
          </a:prstGeom>
          <a:noFill/>
        </p:spPr>
        <p:txBody>
          <a:bodyPr wrap="square" rtlCol="0">
            <a:spAutoFit/>
          </a:bodyPr>
          <a:lstStyle/>
          <a:p>
            <a:r>
              <a:rPr lang="fr-FR" sz="1600" b="1" u="sng" dirty="0">
                <a:solidFill>
                  <a:srgbClr val="0070C0"/>
                </a:solidFill>
                <a:latin typeface="Arial" panose="020B0604020202020204" pitchFamily="34" charset="0"/>
                <a:cs typeface="Arial" panose="020B0604020202020204" pitchFamily="34" charset="0"/>
              </a:rPr>
              <a:t>Objectif</a:t>
            </a:r>
          </a:p>
          <a:p>
            <a:endParaRPr lang="fr-FR" sz="1000" dirty="0">
              <a:solidFill>
                <a:srgbClr val="0070C0"/>
              </a:solidFill>
              <a:latin typeface="Arial" panose="020B0604020202020204" pitchFamily="34" charset="0"/>
              <a:cs typeface="Arial" panose="020B0604020202020204" pitchFamily="34" charset="0"/>
            </a:endParaRPr>
          </a:p>
          <a:p>
            <a:r>
              <a:rPr lang="fr-FR" sz="1600" dirty="0">
                <a:solidFill>
                  <a:srgbClr val="0070C0"/>
                </a:solidFill>
                <a:effectLst/>
                <a:latin typeface="Arial" panose="020B0604020202020204" pitchFamily="34" charset="0"/>
                <a:ea typeface="Calibri" panose="020F0502020204030204" pitchFamily="34" charset="0"/>
                <a:cs typeface="Arial" panose="020B0604020202020204" pitchFamily="34" charset="0"/>
              </a:rPr>
              <a:t>Poser un maximum d’images au bon endroit </a:t>
            </a:r>
            <a:r>
              <a:rPr lang="fr-FR" sz="1600" dirty="0">
                <a:solidFill>
                  <a:srgbClr val="0070C0"/>
                </a:solidFill>
                <a:latin typeface="Arial" panose="020B0604020202020204" pitchFamily="34" charset="0"/>
                <a:ea typeface="Calibri" panose="020F0502020204030204" pitchFamily="34" charset="0"/>
                <a:cs typeface="Arial" panose="020B0604020202020204" pitchFamily="34" charset="0"/>
              </a:rPr>
              <a:t>à la table de marque après avoir jouer au chamboule tout.</a:t>
            </a:r>
            <a:endParaRPr lang="fr-FR" sz="1600"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endParaRPr lang="fr-FR"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r>
              <a:rPr lang="fr-FR" sz="1600" b="1" u="sng" dirty="0">
                <a:solidFill>
                  <a:srgbClr val="0070C0"/>
                </a:solidFill>
                <a:latin typeface="Arial" panose="020B0604020202020204" pitchFamily="34" charset="0"/>
                <a:ea typeface="Calibri" panose="020F0502020204030204" pitchFamily="34" charset="0"/>
                <a:cs typeface="Arial" panose="020B0604020202020204" pitchFamily="34" charset="0"/>
              </a:rPr>
              <a:t>Animation de l’atelier</a:t>
            </a:r>
          </a:p>
          <a:p>
            <a:pPr marL="171450" indent="-171450">
              <a:buFontTx/>
              <a:buChar char="-"/>
            </a:pPr>
            <a:r>
              <a:rPr lang="fr-FR" sz="1600" dirty="0">
                <a:solidFill>
                  <a:srgbClr val="0070C0"/>
                </a:solidFill>
                <a:latin typeface="Arial" panose="020B0604020202020204" pitchFamily="34" charset="0"/>
                <a:ea typeface="Calibri" panose="020F0502020204030204" pitchFamily="34" charset="0"/>
                <a:cs typeface="Arial" panose="020B0604020202020204" pitchFamily="34" charset="0"/>
              </a:rPr>
              <a:t>L’ équipe est coupée en deux groupes (tireurs et réceptionneurs).Les rôles changent après chaque vague</a:t>
            </a:r>
          </a:p>
          <a:p>
            <a:pPr marL="171450" indent="-171450">
              <a:buFontTx/>
              <a:buChar char="-"/>
            </a:pPr>
            <a:r>
              <a:rPr lang="fr-FR" sz="1600" dirty="0">
                <a:solidFill>
                  <a:srgbClr val="0070C0"/>
                </a:solidFill>
                <a:latin typeface="Arial" panose="020B0604020202020204" pitchFamily="34" charset="0"/>
                <a:ea typeface="Calibri" panose="020F0502020204030204" pitchFamily="34" charset="0"/>
                <a:cs typeface="Arial" panose="020B0604020202020204" pitchFamily="34" charset="0"/>
              </a:rPr>
              <a:t>Après avoir fait chuter un plot, le joueur peut aller récupérer l’image et aller la placer au bon endroit sur la table. </a:t>
            </a:r>
          </a:p>
          <a:p>
            <a:pPr marL="171450" indent="-171450">
              <a:buFontTx/>
              <a:buChar char="-"/>
            </a:pPr>
            <a:r>
              <a:rPr lang="fr-FR" sz="1600" dirty="0">
                <a:solidFill>
                  <a:srgbClr val="0070C0"/>
                </a:solidFill>
                <a:latin typeface="Arial" panose="020B0604020202020204" pitchFamily="34" charset="0"/>
                <a:ea typeface="Calibri" panose="020F0502020204030204" pitchFamily="34" charset="0"/>
                <a:cs typeface="Arial" panose="020B0604020202020204" pitchFamily="34" charset="0"/>
              </a:rPr>
              <a:t>Le joueur prend qu’une image par vague (max 5 par vague car 5 tireurs)</a:t>
            </a:r>
            <a:endParaRPr lang="fr-FR" sz="1100" u="sng"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r>
              <a:rPr lang="fr-FR" sz="1600" dirty="0">
                <a:solidFill>
                  <a:srgbClr val="0070C0"/>
                </a:solidFill>
                <a:latin typeface="Arial" panose="020B0604020202020204" pitchFamily="34" charset="0"/>
                <a:ea typeface="Calibri" panose="020F0502020204030204" pitchFamily="34" charset="0"/>
                <a:cs typeface="Arial" panose="020B0604020202020204" pitchFamily="34" charset="0"/>
              </a:rPr>
              <a:t>- Après les plots remis, 2</a:t>
            </a:r>
            <a:r>
              <a:rPr lang="fr-FR" sz="1600" baseline="30000" dirty="0">
                <a:solidFill>
                  <a:srgbClr val="0070C0"/>
                </a:solidFill>
                <a:latin typeface="Arial" panose="020B0604020202020204" pitchFamily="34" charset="0"/>
                <a:ea typeface="Calibri" panose="020F0502020204030204" pitchFamily="34" charset="0"/>
                <a:cs typeface="Arial" panose="020B0604020202020204" pitchFamily="34" charset="0"/>
              </a:rPr>
              <a:t>ème</a:t>
            </a:r>
            <a:r>
              <a:rPr lang="fr-FR" sz="1600" dirty="0">
                <a:solidFill>
                  <a:srgbClr val="0070C0"/>
                </a:solidFill>
                <a:latin typeface="Arial" panose="020B0604020202020204" pitchFamily="34" charset="0"/>
                <a:ea typeface="Calibri" panose="020F0502020204030204" pitchFamily="34" charset="0"/>
                <a:cs typeface="Arial" panose="020B0604020202020204" pitchFamily="34" charset="0"/>
              </a:rPr>
              <a:t> </a:t>
            </a:r>
            <a:r>
              <a:rPr lang="fr-FR" sz="1600" dirty="0" err="1">
                <a:solidFill>
                  <a:srgbClr val="0070C0"/>
                </a:solidFill>
                <a:latin typeface="Arial" panose="020B0604020202020204" pitchFamily="34" charset="0"/>
                <a:ea typeface="Calibri" panose="020F0502020204030204" pitchFamily="34" charset="0"/>
                <a:cs typeface="Arial" panose="020B0604020202020204" pitchFamily="34" charset="0"/>
              </a:rPr>
              <a:t>vague,etc</a:t>
            </a:r>
            <a:endParaRPr lang="fr-FR" sz="1600" dirty="0">
              <a:solidFill>
                <a:srgbClr val="0070C0"/>
              </a:solidFill>
              <a:latin typeface="Arial" panose="020B0604020202020204" pitchFamily="34" charset="0"/>
              <a:ea typeface="Calibri" panose="020F0502020204030204" pitchFamily="34" charset="0"/>
              <a:cs typeface="Arial" panose="020B0604020202020204" pitchFamily="34" charset="0"/>
            </a:endParaRPr>
          </a:p>
          <a:p>
            <a:r>
              <a:rPr lang="fr-FR" sz="1600" dirty="0">
                <a:solidFill>
                  <a:srgbClr val="0070C0"/>
                </a:solidFill>
                <a:latin typeface="Arial" panose="020B0604020202020204" pitchFamily="34" charset="0"/>
                <a:cs typeface="Arial" panose="020B0604020202020204" pitchFamily="34" charset="0"/>
              </a:rPr>
              <a:t>-Sur les 20 plots placés ,il y a 10 étiquettes et 10 intrus</a:t>
            </a:r>
          </a:p>
          <a:p>
            <a:r>
              <a:rPr lang="fr-FR" sz="1600" dirty="0">
                <a:solidFill>
                  <a:srgbClr val="0070C0"/>
                </a:solidFill>
                <a:latin typeface="Arial" panose="020B0604020202020204" pitchFamily="34" charset="0"/>
                <a:cs typeface="Arial" panose="020B0604020202020204" pitchFamily="34" charset="0"/>
              </a:rPr>
              <a:t>- Les joueurs ont le droit de placer 12 étiquettes, après placement moment de concertation</a:t>
            </a:r>
          </a:p>
          <a:p>
            <a:endParaRPr lang="fr-FR" dirty="0"/>
          </a:p>
        </p:txBody>
      </p:sp>
      <p:pic>
        <p:nvPicPr>
          <p:cNvPr id="45" name="Espace réservé du contenu 9" descr="Une image contenant intérieur, football&#10;&#10;Description générée automatiquement">
            <a:extLst>
              <a:ext uri="{FF2B5EF4-FFF2-40B4-BE49-F238E27FC236}">
                <a16:creationId xmlns:a16="http://schemas.microsoft.com/office/drawing/2014/main" id="{E5DAF8A0-942B-0469-3CB2-2DBD889A263A}"/>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667362" y="5535677"/>
            <a:ext cx="125603" cy="125603"/>
          </a:xfrm>
          <a:prstGeom prst="rect">
            <a:avLst/>
          </a:prstGeom>
        </p:spPr>
      </p:pic>
      <p:pic>
        <p:nvPicPr>
          <p:cNvPr id="46" name="Espace réservé du contenu 9" descr="Une image contenant intérieur, football&#10;&#10;Description générée automatiquement">
            <a:extLst>
              <a:ext uri="{FF2B5EF4-FFF2-40B4-BE49-F238E27FC236}">
                <a16:creationId xmlns:a16="http://schemas.microsoft.com/office/drawing/2014/main" id="{A5C6A314-EF73-59FC-6527-B9D81CFED901}"/>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225524" y="5558924"/>
            <a:ext cx="125603" cy="125603"/>
          </a:xfrm>
          <a:prstGeom prst="rect">
            <a:avLst/>
          </a:prstGeom>
        </p:spPr>
      </p:pic>
      <p:pic>
        <p:nvPicPr>
          <p:cNvPr id="47" name="Espace réservé du contenu 9" descr="Une image contenant intérieur, football&#10;&#10;Description générée automatiquement">
            <a:extLst>
              <a:ext uri="{FF2B5EF4-FFF2-40B4-BE49-F238E27FC236}">
                <a16:creationId xmlns:a16="http://schemas.microsoft.com/office/drawing/2014/main" id="{C2F03F2B-B0FB-BDB8-F32C-37400BED9551}"/>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750545" y="5531559"/>
            <a:ext cx="125603" cy="125603"/>
          </a:xfrm>
          <a:prstGeom prst="rect">
            <a:avLst/>
          </a:prstGeom>
        </p:spPr>
      </p:pic>
      <p:pic>
        <p:nvPicPr>
          <p:cNvPr id="48" name="Espace réservé du contenu 9" descr="Une image contenant intérieur, football&#10;&#10;Description générée automatiquement">
            <a:extLst>
              <a:ext uri="{FF2B5EF4-FFF2-40B4-BE49-F238E27FC236}">
                <a16:creationId xmlns:a16="http://schemas.microsoft.com/office/drawing/2014/main" id="{29089477-5846-4C86-324E-B999E4B32A1F}"/>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230322" y="5568906"/>
            <a:ext cx="125603" cy="125603"/>
          </a:xfrm>
          <a:prstGeom prst="rect">
            <a:avLst/>
          </a:prstGeom>
        </p:spPr>
      </p:pic>
      <p:pic>
        <p:nvPicPr>
          <p:cNvPr id="49" name="Espace réservé du contenu 9" descr="Une image contenant intérieur, football&#10;&#10;Description générée automatiquement">
            <a:extLst>
              <a:ext uri="{FF2B5EF4-FFF2-40B4-BE49-F238E27FC236}">
                <a16:creationId xmlns:a16="http://schemas.microsoft.com/office/drawing/2014/main" id="{F0F21860-FAB0-09FC-0D41-BC2A92659921}"/>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638498" y="5568906"/>
            <a:ext cx="125603" cy="125603"/>
          </a:xfrm>
          <a:prstGeom prst="rect">
            <a:avLst/>
          </a:prstGeom>
        </p:spPr>
      </p:pic>
      <p:pic>
        <p:nvPicPr>
          <p:cNvPr id="50" name="Graphique 16" descr="Cône de signalisation">
            <a:extLst>
              <a:ext uri="{FF2B5EF4-FFF2-40B4-BE49-F238E27FC236}">
                <a16:creationId xmlns:a16="http://schemas.microsoft.com/office/drawing/2014/main" id="{7A75A9ED-C92F-0BC8-6F33-71937A47804A}"/>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4215" y="4970065"/>
            <a:ext cx="190125" cy="285750"/>
          </a:xfrm>
          <a:prstGeom prst="rect">
            <a:avLst/>
          </a:prstGeom>
        </p:spPr>
      </p:pic>
      <p:pic>
        <p:nvPicPr>
          <p:cNvPr id="51" name="Graphique 16" descr="Cône de signalisation">
            <a:extLst>
              <a:ext uri="{FF2B5EF4-FFF2-40B4-BE49-F238E27FC236}">
                <a16:creationId xmlns:a16="http://schemas.microsoft.com/office/drawing/2014/main" id="{663A7B7E-C838-D682-D91A-64B9BD953AE0}"/>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17677" y="2920610"/>
            <a:ext cx="190125" cy="285750"/>
          </a:xfrm>
          <a:prstGeom prst="rect">
            <a:avLst/>
          </a:prstGeom>
        </p:spPr>
      </p:pic>
      <p:pic>
        <p:nvPicPr>
          <p:cNvPr id="52" name="Graphique 16" descr="Cône de signalisation">
            <a:extLst>
              <a:ext uri="{FF2B5EF4-FFF2-40B4-BE49-F238E27FC236}">
                <a16:creationId xmlns:a16="http://schemas.microsoft.com/office/drawing/2014/main" id="{E949C07F-222F-B25A-E759-1B2B49C91995}"/>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67362" y="2877205"/>
            <a:ext cx="190125" cy="285750"/>
          </a:xfrm>
          <a:prstGeom prst="rect">
            <a:avLst/>
          </a:prstGeom>
        </p:spPr>
      </p:pic>
      <p:pic>
        <p:nvPicPr>
          <p:cNvPr id="53" name="Graphique 16" descr="Cône de signalisation">
            <a:extLst>
              <a:ext uri="{FF2B5EF4-FFF2-40B4-BE49-F238E27FC236}">
                <a16:creationId xmlns:a16="http://schemas.microsoft.com/office/drawing/2014/main" id="{93ABCB5E-9860-4D74-F37F-FD7EC1A2800B}"/>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76203" y="3671675"/>
            <a:ext cx="190125" cy="285750"/>
          </a:xfrm>
          <a:prstGeom prst="rect">
            <a:avLst/>
          </a:prstGeom>
        </p:spPr>
      </p:pic>
      <p:pic>
        <p:nvPicPr>
          <p:cNvPr id="54" name="Graphique 16" descr="Cône de signalisation">
            <a:extLst>
              <a:ext uri="{FF2B5EF4-FFF2-40B4-BE49-F238E27FC236}">
                <a16:creationId xmlns:a16="http://schemas.microsoft.com/office/drawing/2014/main" id="{91738F28-CF08-2103-FA94-2584BED6B4C5}"/>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13037" y="3977599"/>
            <a:ext cx="190125" cy="285750"/>
          </a:xfrm>
          <a:prstGeom prst="rect">
            <a:avLst/>
          </a:prstGeom>
        </p:spPr>
      </p:pic>
      <p:sp>
        <p:nvSpPr>
          <p:cNvPr id="3" name="ZoneTexte 2">
            <a:extLst>
              <a:ext uri="{FF2B5EF4-FFF2-40B4-BE49-F238E27FC236}">
                <a16:creationId xmlns:a16="http://schemas.microsoft.com/office/drawing/2014/main" id="{C8439708-9D16-8457-9611-EF4EDD754DF2}"/>
              </a:ext>
            </a:extLst>
          </p:cNvPr>
          <p:cNvSpPr txBox="1"/>
          <p:nvPr/>
        </p:nvSpPr>
        <p:spPr>
          <a:xfrm>
            <a:off x="1017722" y="457200"/>
            <a:ext cx="10117810" cy="646331"/>
          </a:xfrm>
          <a:prstGeom prst="rect">
            <a:avLst/>
          </a:prstGeom>
          <a:noFill/>
        </p:spPr>
        <p:txBody>
          <a:bodyPr wrap="square" rtlCol="0">
            <a:spAutoFit/>
          </a:bodyPr>
          <a:lstStyle/>
          <a:p>
            <a:pPr algn="ctr"/>
            <a:r>
              <a:rPr lang="fr-FR" sz="3600" dirty="0">
                <a:solidFill>
                  <a:schemeClr val="bg1"/>
                </a:solidFill>
                <a:latin typeface="Exo 2" panose="00000500000000000000" pitchFamily="50" charset="0"/>
              </a:rPr>
              <a:t>EXEMPLE D’ATELIERS</a:t>
            </a:r>
            <a:endParaRPr lang="fr-FR" dirty="0">
              <a:solidFill>
                <a:schemeClr val="bg1"/>
              </a:solidFill>
              <a:latin typeface="Exo 2" panose="00000500000000000000" pitchFamily="50" charset="0"/>
            </a:endParaRPr>
          </a:p>
        </p:txBody>
      </p:sp>
    </p:spTree>
    <p:extLst>
      <p:ext uri="{BB962C8B-B14F-4D97-AF65-F5344CB8AC3E}">
        <p14:creationId xmlns:p14="http://schemas.microsoft.com/office/powerpoint/2010/main" val="356984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13</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F57AE53F-DFC9-8A2C-320E-43CBC1E6150F}"/>
              </a:ext>
            </a:extLst>
          </p:cNvPr>
          <p:cNvSpPr/>
          <p:nvPr/>
        </p:nvSpPr>
        <p:spPr>
          <a:xfrm>
            <a:off x="6388367" y="2320822"/>
            <a:ext cx="5353060" cy="396893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fr-FR" sz="917" dirty="0">
              <a:solidFill>
                <a:prstClr val="white"/>
              </a:solidFill>
              <a:latin typeface="Calibri" panose="020F0502020204030204"/>
            </a:endParaRPr>
          </a:p>
        </p:txBody>
      </p:sp>
      <p:sp>
        <p:nvSpPr>
          <p:cNvPr id="43" name="Rectangle : coins arrondis 42">
            <a:extLst>
              <a:ext uri="{FF2B5EF4-FFF2-40B4-BE49-F238E27FC236}">
                <a16:creationId xmlns:a16="http://schemas.microsoft.com/office/drawing/2014/main" id="{411006D2-4425-8ACD-589A-95B63E9928CD}"/>
              </a:ext>
            </a:extLst>
          </p:cNvPr>
          <p:cNvSpPr/>
          <p:nvPr/>
        </p:nvSpPr>
        <p:spPr>
          <a:xfrm>
            <a:off x="6473105" y="3585730"/>
            <a:ext cx="993913" cy="145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TABLE DE MARQUE</a:t>
            </a:r>
          </a:p>
        </p:txBody>
      </p:sp>
      <p:pic>
        <p:nvPicPr>
          <p:cNvPr id="55" name="Image 54">
            <a:extLst>
              <a:ext uri="{FF2B5EF4-FFF2-40B4-BE49-F238E27FC236}">
                <a16:creationId xmlns:a16="http://schemas.microsoft.com/office/drawing/2014/main" id="{13D5838F-7520-290C-3284-490D38433EB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Lst>
          </a:blip>
          <a:stretch>
            <a:fillRect/>
          </a:stretch>
        </p:blipFill>
        <p:spPr>
          <a:xfrm>
            <a:off x="7939892" y="2521134"/>
            <a:ext cx="206881" cy="129301"/>
          </a:xfrm>
          <a:prstGeom prst="rect">
            <a:avLst/>
          </a:prstGeom>
          <a:solidFill>
            <a:srgbClr val="FF0000"/>
          </a:solidFill>
        </p:spPr>
      </p:pic>
      <p:pic>
        <p:nvPicPr>
          <p:cNvPr id="56" name="Image 55">
            <a:extLst>
              <a:ext uri="{FF2B5EF4-FFF2-40B4-BE49-F238E27FC236}">
                <a16:creationId xmlns:a16="http://schemas.microsoft.com/office/drawing/2014/main" id="{71E8BC48-21EB-70A1-1273-328A0921DBF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Lst>
          </a:blip>
          <a:stretch>
            <a:fillRect/>
          </a:stretch>
        </p:blipFill>
        <p:spPr>
          <a:xfrm>
            <a:off x="8961456" y="2521133"/>
            <a:ext cx="206881" cy="129301"/>
          </a:xfrm>
          <a:prstGeom prst="rect">
            <a:avLst/>
          </a:prstGeom>
          <a:solidFill>
            <a:srgbClr val="FF0000"/>
          </a:solidFill>
        </p:spPr>
      </p:pic>
      <p:pic>
        <p:nvPicPr>
          <p:cNvPr id="58" name="Image 57">
            <a:extLst>
              <a:ext uri="{FF2B5EF4-FFF2-40B4-BE49-F238E27FC236}">
                <a16:creationId xmlns:a16="http://schemas.microsoft.com/office/drawing/2014/main" id="{1D5779C2-6A9A-FE24-883C-FB09D3BFE87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Lst>
          </a:blip>
          <a:stretch>
            <a:fillRect/>
          </a:stretch>
        </p:blipFill>
        <p:spPr>
          <a:xfrm>
            <a:off x="9878759" y="2521132"/>
            <a:ext cx="206881" cy="129301"/>
          </a:xfrm>
          <a:prstGeom prst="rect">
            <a:avLst/>
          </a:prstGeom>
        </p:spPr>
      </p:pic>
      <p:pic>
        <p:nvPicPr>
          <p:cNvPr id="59" name="Image 58">
            <a:extLst>
              <a:ext uri="{FF2B5EF4-FFF2-40B4-BE49-F238E27FC236}">
                <a16:creationId xmlns:a16="http://schemas.microsoft.com/office/drawing/2014/main" id="{B5C24138-B558-BDB2-1CC1-0A01957FEE3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0" r="100000"/>
                    </a14:imgEffect>
                  </a14:imgLayer>
                </a14:imgProps>
              </a:ext>
            </a:extLst>
          </a:blip>
          <a:stretch>
            <a:fillRect/>
          </a:stretch>
        </p:blipFill>
        <p:spPr>
          <a:xfrm>
            <a:off x="10719862" y="2521131"/>
            <a:ext cx="206881" cy="129301"/>
          </a:xfrm>
          <a:prstGeom prst="rect">
            <a:avLst/>
          </a:prstGeom>
        </p:spPr>
      </p:pic>
      <p:sp>
        <p:nvSpPr>
          <p:cNvPr id="60" name="Organigramme : Connecteur 59">
            <a:extLst>
              <a:ext uri="{FF2B5EF4-FFF2-40B4-BE49-F238E27FC236}">
                <a16:creationId xmlns:a16="http://schemas.microsoft.com/office/drawing/2014/main" id="{2EE57D82-D066-44D3-F60A-425E313BF97F}"/>
              </a:ext>
            </a:extLst>
          </p:cNvPr>
          <p:cNvSpPr/>
          <p:nvPr/>
        </p:nvSpPr>
        <p:spPr>
          <a:xfrm>
            <a:off x="8454324" y="2349273"/>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Organigramme : Connecteur 60">
            <a:extLst>
              <a:ext uri="{FF2B5EF4-FFF2-40B4-BE49-F238E27FC236}">
                <a16:creationId xmlns:a16="http://schemas.microsoft.com/office/drawing/2014/main" id="{1E68F8C2-C093-C517-9B76-9A127B44AB44}"/>
              </a:ext>
            </a:extLst>
          </p:cNvPr>
          <p:cNvSpPr/>
          <p:nvPr/>
        </p:nvSpPr>
        <p:spPr>
          <a:xfrm>
            <a:off x="8606724" y="2501673"/>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Organigramme : Connecteur 61">
            <a:extLst>
              <a:ext uri="{FF2B5EF4-FFF2-40B4-BE49-F238E27FC236}">
                <a16:creationId xmlns:a16="http://schemas.microsoft.com/office/drawing/2014/main" id="{90911BAC-4230-9F0B-1F37-8778D384119D}"/>
              </a:ext>
            </a:extLst>
          </p:cNvPr>
          <p:cNvSpPr/>
          <p:nvPr/>
        </p:nvSpPr>
        <p:spPr>
          <a:xfrm>
            <a:off x="8822640" y="2357983"/>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Organigramme : Connecteur 62">
            <a:extLst>
              <a:ext uri="{FF2B5EF4-FFF2-40B4-BE49-F238E27FC236}">
                <a16:creationId xmlns:a16="http://schemas.microsoft.com/office/drawing/2014/main" id="{8341A95C-0D04-482E-66DA-5461E42E29D1}"/>
              </a:ext>
            </a:extLst>
          </p:cNvPr>
          <p:cNvSpPr/>
          <p:nvPr/>
        </p:nvSpPr>
        <p:spPr>
          <a:xfrm>
            <a:off x="8282333" y="2481620"/>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Organigramme : Connecteur 63">
            <a:extLst>
              <a:ext uri="{FF2B5EF4-FFF2-40B4-BE49-F238E27FC236}">
                <a16:creationId xmlns:a16="http://schemas.microsoft.com/office/drawing/2014/main" id="{36556195-6EDB-CC74-F83A-80949799FADD}"/>
              </a:ext>
            </a:extLst>
          </p:cNvPr>
          <p:cNvSpPr/>
          <p:nvPr/>
        </p:nvSpPr>
        <p:spPr>
          <a:xfrm>
            <a:off x="10117667" y="2391830"/>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Organigramme : Connecteur 64">
            <a:extLst>
              <a:ext uri="{FF2B5EF4-FFF2-40B4-BE49-F238E27FC236}">
                <a16:creationId xmlns:a16="http://schemas.microsoft.com/office/drawing/2014/main" id="{FB4F3E55-9B16-0503-7687-C0FC1E04ED43}"/>
              </a:ext>
            </a:extLst>
          </p:cNvPr>
          <p:cNvSpPr/>
          <p:nvPr/>
        </p:nvSpPr>
        <p:spPr>
          <a:xfrm>
            <a:off x="10429407" y="2357983"/>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Organigramme : Connecteur 65">
            <a:extLst>
              <a:ext uri="{FF2B5EF4-FFF2-40B4-BE49-F238E27FC236}">
                <a16:creationId xmlns:a16="http://schemas.microsoft.com/office/drawing/2014/main" id="{FDC6B8F8-8E3D-8091-7568-6E7637A3367C}"/>
              </a:ext>
            </a:extLst>
          </p:cNvPr>
          <p:cNvSpPr/>
          <p:nvPr/>
        </p:nvSpPr>
        <p:spPr>
          <a:xfrm>
            <a:off x="9925884" y="2336946"/>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Organigramme : Connecteur 66">
            <a:extLst>
              <a:ext uri="{FF2B5EF4-FFF2-40B4-BE49-F238E27FC236}">
                <a16:creationId xmlns:a16="http://schemas.microsoft.com/office/drawing/2014/main" id="{56FA7FBE-60C8-DF6C-56DE-8660E865A31A}"/>
              </a:ext>
            </a:extLst>
          </p:cNvPr>
          <p:cNvSpPr/>
          <p:nvPr/>
        </p:nvSpPr>
        <p:spPr>
          <a:xfrm>
            <a:off x="10693396" y="2357983"/>
            <a:ext cx="190125" cy="12930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8" name="Image 67">
            <a:extLst>
              <a:ext uri="{FF2B5EF4-FFF2-40B4-BE49-F238E27FC236}">
                <a16:creationId xmlns:a16="http://schemas.microsoft.com/office/drawing/2014/main" id="{D0CEBD59-9F49-4460-ECC5-034965F1FEE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695" b="96610" l="9091" r="87879"/>
                    </a14:imgEffect>
                    <a14:imgEffect>
                      <a14:saturation sat="0"/>
                    </a14:imgEffect>
                  </a14:imgLayer>
                </a14:imgProps>
              </a:ext>
            </a:extLst>
          </a:blip>
          <a:stretch>
            <a:fillRect/>
          </a:stretch>
        </p:blipFill>
        <p:spPr>
          <a:xfrm rot="16200000">
            <a:off x="9479999" y="5337607"/>
            <a:ext cx="430286" cy="764237"/>
          </a:xfrm>
          <a:prstGeom prst="rect">
            <a:avLst/>
          </a:prstGeom>
        </p:spPr>
      </p:pic>
      <p:pic>
        <p:nvPicPr>
          <p:cNvPr id="69" name="Graphique 16" descr="Cône de signalisation">
            <a:extLst>
              <a:ext uri="{FF2B5EF4-FFF2-40B4-BE49-F238E27FC236}">
                <a16:creationId xmlns:a16="http://schemas.microsoft.com/office/drawing/2014/main" id="{102F6751-AD9D-E641-BC6C-C52109D3CE9C}"/>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82199" y="3443852"/>
            <a:ext cx="190125" cy="285750"/>
          </a:xfrm>
          <a:prstGeom prst="rect">
            <a:avLst/>
          </a:prstGeom>
        </p:spPr>
      </p:pic>
      <p:pic>
        <p:nvPicPr>
          <p:cNvPr id="70" name="Graphique 16" descr="Cône de signalisation">
            <a:extLst>
              <a:ext uri="{FF2B5EF4-FFF2-40B4-BE49-F238E27FC236}">
                <a16:creationId xmlns:a16="http://schemas.microsoft.com/office/drawing/2014/main" id="{859FB530-722F-20B2-08CA-666D717D8CDB}"/>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45417" y="4242127"/>
            <a:ext cx="190125" cy="285750"/>
          </a:xfrm>
          <a:prstGeom prst="rect">
            <a:avLst/>
          </a:prstGeom>
        </p:spPr>
      </p:pic>
      <p:pic>
        <p:nvPicPr>
          <p:cNvPr id="71" name="Graphique 16" descr="Cône de signalisation">
            <a:extLst>
              <a:ext uri="{FF2B5EF4-FFF2-40B4-BE49-F238E27FC236}">
                <a16:creationId xmlns:a16="http://schemas.microsoft.com/office/drawing/2014/main" id="{935589F9-F3CB-D2F9-0078-A60D1924748F}"/>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82198" y="4490955"/>
            <a:ext cx="190125" cy="285750"/>
          </a:xfrm>
          <a:prstGeom prst="rect">
            <a:avLst/>
          </a:prstGeom>
        </p:spPr>
      </p:pic>
      <p:pic>
        <p:nvPicPr>
          <p:cNvPr id="72" name="Graphique 16" descr="Cône de signalisation">
            <a:extLst>
              <a:ext uri="{FF2B5EF4-FFF2-40B4-BE49-F238E27FC236}">
                <a16:creationId xmlns:a16="http://schemas.microsoft.com/office/drawing/2014/main" id="{8986A202-F703-BFA3-8D11-CBC615B5BCD7}"/>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0413" y="3429000"/>
            <a:ext cx="190125" cy="285750"/>
          </a:xfrm>
          <a:prstGeom prst="rect">
            <a:avLst/>
          </a:prstGeom>
        </p:spPr>
      </p:pic>
      <p:pic>
        <p:nvPicPr>
          <p:cNvPr id="73" name="Graphique 16" descr="Cône de signalisation">
            <a:extLst>
              <a:ext uri="{FF2B5EF4-FFF2-40B4-BE49-F238E27FC236}">
                <a16:creationId xmlns:a16="http://schemas.microsoft.com/office/drawing/2014/main" id="{1CA1C52F-EB6C-FA13-E457-594DF89E14A4}"/>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788458" y="4242127"/>
            <a:ext cx="190125" cy="285750"/>
          </a:xfrm>
          <a:prstGeom prst="rect">
            <a:avLst/>
          </a:prstGeom>
        </p:spPr>
      </p:pic>
      <p:pic>
        <p:nvPicPr>
          <p:cNvPr id="74" name="Graphique 16" descr="Cône de signalisation">
            <a:extLst>
              <a:ext uri="{FF2B5EF4-FFF2-40B4-BE49-F238E27FC236}">
                <a16:creationId xmlns:a16="http://schemas.microsoft.com/office/drawing/2014/main" id="{A5BB3D47-BBA7-7179-13B5-2CD6C6EEDD02}"/>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73274" y="4495530"/>
            <a:ext cx="190125" cy="285750"/>
          </a:xfrm>
          <a:prstGeom prst="rect">
            <a:avLst/>
          </a:prstGeom>
        </p:spPr>
      </p:pic>
      <p:pic>
        <p:nvPicPr>
          <p:cNvPr id="75" name="Espace réservé du contenu 9" descr="Une image contenant intérieur, football&#10;&#10;Description générée automatiquement">
            <a:extLst>
              <a:ext uri="{FF2B5EF4-FFF2-40B4-BE49-F238E27FC236}">
                <a16:creationId xmlns:a16="http://schemas.microsoft.com/office/drawing/2014/main" id="{721A4DF2-52E2-AE71-DFE4-17A17F25B95B}"/>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638984" y="2654396"/>
            <a:ext cx="125603" cy="125603"/>
          </a:xfrm>
          <a:prstGeom prst="rect">
            <a:avLst/>
          </a:prstGeom>
        </p:spPr>
      </p:pic>
      <p:pic>
        <p:nvPicPr>
          <p:cNvPr id="76" name="Espace réservé du contenu 9" descr="Une image contenant intérieur, football&#10;&#10;Description générée automatiquement">
            <a:extLst>
              <a:ext uri="{FF2B5EF4-FFF2-40B4-BE49-F238E27FC236}">
                <a16:creationId xmlns:a16="http://schemas.microsoft.com/office/drawing/2014/main" id="{5AAF496A-D34A-B06B-C04A-51CD664DFE2A}"/>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389903" y="2639372"/>
            <a:ext cx="125603" cy="125603"/>
          </a:xfrm>
          <a:prstGeom prst="rect">
            <a:avLst/>
          </a:prstGeom>
        </p:spPr>
      </p:pic>
      <p:pic>
        <p:nvPicPr>
          <p:cNvPr id="77" name="Espace réservé du contenu 9" descr="Une image contenant intérieur, football&#10;&#10;Description générée automatiquement">
            <a:extLst>
              <a:ext uri="{FF2B5EF4-FFF2-40B4-BE49-F238E27FC236}">
                <a16:creationId xmlns:a16="http://schemas.microsoft.com/office/drawing/2014/main" id="{30AD8A35-B0A2-4819-8CF4-E955C84E2349}"/>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0164044" y="2576015"/>
            <a:ext cx="125603" cy="125603"/>
          </a:xfrm>
          <a:prstGeom prst="rect">
            <a:avLst/>
          </a:prstGeom>
        </p:spPr>
      </p:pic>
      <p:pic>
        <p:nvPicPr>
          <p:cNvPr id="78" name="Espace réservé du contenu 9" descr="Une image contenant intérieur, football&#10;&#10;Description générée automatiquement">
            <a:extLst>
              <a:ext uri="{FF2B5EF4-FFF2-40B4-BE49-F238E27FC236}">
                <a16:creationId xmlns:a16="http://schemas.microsoft.com/office/drawing/2014/main" id="{71BB1D9A-67A6-7E6B-3C3F-40DFBFB11E89}"/>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0320453" y="2576014"/>
            <a:ext cx="125603" cy="125603"/>
          </a:xfrm>
          <a:prstGeom prst="rect">
            <a:avLst/>
          </a:prstGeom>
        </p:spPr>
      </p:pic>
      <p:sp>
        <p:nvSpPr>
          <p:cNvPr id="79" name="Forme libre : forme 78">
            <a:extLst>
              <a:ext uri="{FF2B5EF4-FFF2-40B4-BE49-F238E27FC236}">
                <a16:creationId xmlns:a16="http://schemas.microsoft.com/office/drawing/2014/main" id="{5770257B-146E-8536-A7BD-3E5CF70057D2}"/>
              </a:ext>
            </a:extLst>
          </p:cNvPr>
          <p:cNvSpPr/>
          <p:nvPr/>
        </p:nvSpPr>
        <p:spPr>
          <a:xfrm>
            <a:off x="7589574" y="2849217"/>
            <a:ext cx="3049558" cy="2186200"/>
          </a:xfrm>
          <a:custGeom>
            <a:avLst/>
            <a:gdLst>
              <a:gd name="connsiteX0" fmla="*/ 1196617 w 3049558"/>
              <a:gd name="connsiteY0" fmla="*/ 0 h 2186200"/>
              <a:gd name="connsiteX1" fmla="*/ 2786878 w 3049558"/>
              <a:gd name="connsiteY1" fmla="*/ 596348 h 2186200"/>
              <a:gd name="connsiteX2" fmla="*/ 2786878 w 3049558"/>
              <a:gd name="connsiteY2" fmla="*/ 1007166 h 2186200"/>
              <a:gd name="connsiteX3" fmla="*/ 229209 w 3049558"/>
              <a:gd name="connsiteY3" fmla="*/ 1285461 h 2186200"/>
              <a:gd name="connsiteX4" fmla="*/ 374983 w 3049558"/>
              <a:gd name="connsiteY4" fmla="*/ 1828800 h 2186200"/>
              <a:gd name="connsiteX5" fmla="*/ 2455574 w 3049558"/>
              <a:gd name="connsiteY5" fmla="*/ 1404731 h 2186200"/>
              <a:gd name="connsiteX6" fmla="*/ 2601348 w 3049558"/>
              <a:gd name="connsiteY6" fmla="*/ 2093844 h 2186200"/>
              <a:gd name="connsiteX7" fmla="*/ 2455574 w 3049558"/>
              <a:gd name="connsiteY7" fmla="*/ 2160105 h 21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9558" h="2186200">
                <a:moveTo>
                  <a:pt x="1196617" y="0"/>
                </a:moveTo>
                <a:cubicBezTo>
                  <a:pt x="1859226" y="214243"/>
                  <a:pt x="2521835" y="428487"/>
                  <a:pt x="2786878" y="596348"/>
                </a:cubicBezTo>
                <a:cubicBezTo>
                  <a:pt x="3051921" y="764209"/>
                  <a:pt x="3213156" y="892314"/>
                  <a:pt x="2786878" y="1007166"/>
                </a:cubicBezTo>
                <a:cubicBezTo>
                  <a:pt x="2360600" y="1122018"/>
                  <a:pt x="631191" y="1148522"/>
                  <a:pt x="229209" y="1285461"/>
                </a:cubicBezTo>
                <a:cubicBezTo>
                  <a:pt x="-172773" y="1422400"/>
                  <a:pt x="3922" y="1808922"/>
                  <a:pt x="374983" y="1828800"/>
                </a:cubicBezTo>
                <a:cubicBezTo>
                  <a:pt x="746044" y="1848678"/>
                  <a:pt x="2084513" y="1360557"/>
                  <a:pt x="2455574" y="1404731"/>
                </a:cubicBezTo>
                <a:cubicBezTo>
                  <a:pt x="2826635" y="1448905"/>
                  <a:pt x="2601348" y="1967948"/>
                  <a:pt x="2601348" y="2093844"/>
                </a:cubicBezTo>
                <a:cubicBezTo>
                  <a:pt x="2601348" y="2219740"/>
                  <a:pt x="2528461" y="2189922"/>
                  <a:pt x="2455574" y="21601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1" name="Connecteur droit avec flèche 80">
            <a:extLst>
              <a:ext uri="{FF2B5EF4-FFF2-40B4-BE49-F238E27FC236}">
                <a16:creationId xmlns:a16="http://schemas.microsoft.com/office/drawing/2014/main" id="{771CE165-625D-8221-5810-C569A2F81CE7}"/>
              </a:ext>
            </a:extLst>
          </p:cNvPr>
          <p:cNvCxnSpPr/>
          <p:nvPr/>
        </p:nvCxnSpPr>
        <p:spPr>
          <a:xfrm flipH="1">
            <a:off x="9695142" y="5107985"/>
            <a:ext cx="382118" cy="377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Espace réservé du contenu 4">
            <a:extLst>
              <a:ext uri="{FF2B5EF4-FFF2-40B4-BE49-F238E27FC236}">
                <a16:creationId xmlns:a16="http://schemas.microsoft.com/office/drawing/2014/main" id="{1B9DCBAB-9C2A-CEB3-6859-B5A9F4F7FAA9}"/>
              </a:ext>
            </a:extLst>
          </p:cNvPr>
          <p:cNvSpPr txBox="1">
            <a:spLocks/>
          </p:cNvSpPr>
          <p:nvPr/>
        </p:nvSpPr>
        <p:spPr>
          <a:xfrm>
            <a:off x="509086" y="2707670"/>
            <a:ext cx="5086503" cy="3418291"/>
          </a:xfrm>
          <a:prstGeom prst="rect">
            <a:avLst/>
          </a:prstGeom>
          <a:ln>
            <a:solidFill>
              <a:srgbClr val="000066"/>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400" dirty="0">
                <a:latin typeface="Biome Light" panose="020B0303030204020804" pitchFamily="34" charset="0"/>
                <a:cs typeface="Biome Light" panose="020B0303030204020804" pitchFamily="34" charset="0"/>
              </a:rPr>
              <a:t>Sous forme de relais technique, 2 Départs rouge et jaune.</a:t>
            </a:r>
          </a:p>
          <a:p>
            <a:r>
              <a:rPr lang="fr-FR" sz="1400" dirty="0">
                <a:latin typeface="Biome Light" panose="020B0303030204020804" pitchFamily="34" charset="0"/>
                <a:cs typeface="Biome Light" panose="020B0303030204020804" pitchFamily="34" charset="0"/>
              </a:rPr>
              <a:t>Après chaque but, le joueur doit récupérer une pièce d’un puzzle (poster).Sinon se replace dans la colonne avec son ballon.</a:t>
            </a:r>
          </a:p>
          <a:p>
            <a:r>
              <a:rPr lang="fr-FR" sz="1400" dirty="0">
                <a:latin typeface="Biome Light" panose="020B0303030204020804" pitchFamily="34" charset="0"/>
                <a:cs typeface="Biome Light" panose="020B0303030204020804" pitchFamily="34" charset="0"/>
              </a:rPr>
              <a:t>Après 5’ de travail technique enchaîné, chaque équipe  aura 3’ pour reconstituer au mieux le puzzle et 1’ pour  reconnaître au maximum 10 joueurs et joueuses par puzzle.</a:t>
            </a:r>
          </a:p>
          <a:p>
            <a:r>
              <a:rPr lang="fr-FR" sz="1400" dirty="0">
                <a:latin typeface="Biome Light" panose="020B0303030204020804" pitchFamily="34" charset="0"/>
                <a:cs typeface="Biome Light" panose="020B0303030204020804" pitchFamily="34" charset="0"/>
              </a:rPr>
              <a:t>40 pièces maximum à récupérer (1 pièce = 0,5 pt) soit 20pts au total</a:t>
            </a:r>
          </a:p>
          <a:p>
            <a:r>
              <a:rPr lang="fr-FR" sz="1400" dirty="0">
                <a:latin typeface="Biome Light" panose="020B0303030204020804" pitchFamily="34" charset="0"/>
                <a:cs typeface="Biome Light" panose="020B0303030204020804" pitchFamily="34" charset="0"/>
              </a:rPr>
              <a:t>1 joueur ou joueuse reconnu = 1pts soit 20 pts au total</a:t>
            </a:r>
          </a:p>
          <a:p>
            <a:endParaRPr lang="fr-FR" sz="1400" dirty="0">
              <a:latin typeface="Biome Light" panose="020B0303030204020804" pitchFamily="34" charset="0"/>
              <a:cs typeface="Biome Light" panose="020B0303030204020804" pitchFamily="34" charset="0"/>
            </a:endParaRPr>
          </a:p>
          <a:p>
            <a:endParaRPr lang="fr-FR" sz="1400" dirty="0">
              <a:latin typeface="Biome Light" panose="020B0303030204020804" pitchFamily="34" charset="0"/>
              <a:cs typeface="Biome Light" panose="020B0303030204020804" pitchFamily="34" charset="0"/>
            </a:endParaRPr>
          </a:p>
        </p:txBody>
      </p:sp>
      <p:sp>
        <p:nvSpPr>
          <p:cNvPr id="10" name="ZoneTexte 9">
            <a:extLst>
              <a:ext uri="{FF2B5EF4-FFF2-40B4-BE49-F238E27FC236}">
                <a16:creationId xmlns:a16="http://schemas.microsoft.com/office/drawing/2014/main" id="{5350616A-999D-0F66-B683-CFEAA2486555}"/>
              </a:ext>
            </a:extLst>
          </p:cNvPr>
          <p:cNvSpPr txBox="1"/>
          <p:nvPr/>
        </p:nvSpPr>
        <p:spPr>
          <a:xfrm>
            <a:off x="1017722" y="457200"/>
            <a:ext cx="10117810" cy="646331"/>
          </a:xfrm>
          <a:prstGeom prst="rect">
            <a:avLst/>
          </a:prstGeom>
          <a:noFill/>
        </p:spPr>
        <p:txBody>
          <a:bodyPr wrap="square" rtlCol="0">
            <a:spAutoFit/>
          </a:bodyPr>
          <a:lstStyle/>
          <a:p>
            <a:pPr algn="ctr"/>
            <a:r>
              <a:rPr lang="fr-FR" sz="3600" dirty="0">
                <a:solidFill>
                  <a:schemeClr val="bg1"/>
                </a:solidFill>
                <a:latin typeface="Exo 2" panose="00000500000000000000" pitchFamily="50" charset="0"/>
              </a:rPr>
              <a:t>EXEMPLE D’ATELIERS</a:t>
            </a:r>
            <a:endParaRPr lang="fr-FR" dirty="0">
              <a:solidFill>
                <a:schemeClr val="bg1"/>
              </a:solidFill>
              <a:latin typeface="Exo 2" panose="00000500000000000000" pitchFamily="50" charset="0"/>
            </a:endParaRPr>
          </a:p>
        </p:txBody>
      </p:sp>
    </p:spTree>
    <p:extLst>
      <p:ext uri="{BB962C8B-B14F-4D97-AF65-F5344CB8AC3E}">
        <p14:creationId xmlns:p14="http://schemas.microsoft.com/office/powerpoint/2010/main" val="3149964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14</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04F1F99-3F43-1A4F-604D-AA9ED1D17BF9}"/>
              </a:ext>
            </a:extLst>
          </p:cNvPr>
          <p:cNvSpPr/>
          <p:nvPr/>
        </p:nvSpPr>
        <p:spPr>
          <a:xfrm>
            <a:off x="493723" y="2196449"/>
            <a:ext cx="5997263" cy="2985433"/>
          </a:xfrm>
          <a:prstGeom prst="rect">
            <a:avLst/>
          </a:prstGeom>
        </p:spPr>
        <p:txBody>
          <a:bodyPr wrap="square">
            <a:spAutoFit/>
          </a:bodyPr>
          <a:lstStyle/>
          <a:p>
            <a:pPr algn="ctr"/>
            <a:r>
              <a:rPr lang="fr-FR" b="1" dirty="0">
                <a:solidFill>
                  <a:schemeClr val="accent1"/>
                </a:solidFill>
              </a:rPr>
              <a:t>         CONSIGNES (parcours chronométré)</a:t>
            </a:r>
          </a:p>
          <a:p>
            <a:pPr algn="ctr"/>
            <a:endParaRPr lang="fr-FR" b="1" dirty="0">
              <a:solidFill>
                <a:schemeClr val="accent1"/>
              </a:solidFill>
            </a:endParaRPr>
          </a:p>
          <a:p>
            <a:pPr algn="ctr"/>
            <a:endParaRPr lang="fr-FR" b="1" dirty="0">
              <a:solidFill>
                <a:schemeClr val="accent1"/>
              </a:solidFill>
            </a:endParaRPr>
          </a:p>
          <a:p>
            <a:pPr algn="ctr"/>
            <a:endParaRPr lang="fr-FR" b="1" dirty="0">
              <a:solidFill>
                <a:schemeClr val="accent1"/>
              </a:solidFill>
            </a:endParaRPr>
          </a:p>
          <a:p>
            <a:pPr algn="ctr"/>
            <a:endParaRPr lang="fr-FR" b="1" dirty="0">
              <a:solidFill>
                <a:schemeClr val="accent1"/>
              </a:solidFill>
            </a:endParaRPr>
          </a:p>
          <a:p>
            <a:pPr marL="342900" indent="-342900" algn="ctr">
              <a:buFont typeface="+mj-lt"/>
              <a:buAutoNum type="arabicPeriod"/>
            </a:pPr>
            <a:r>
              <a:rPr lang="fr-FR" sz="1400" b="1" dirty="0">
                <a:solidFill>
                  <a:schemeClr val="accent1"/>
                </a:solidFill>
              </a:rPr>
              <a:t>Conduite en huit </a:t>
            </a:r>
          </a:p>
          <a:p>
            <a:pPr marL="342900" indent="-342900" algn="ctr">
              <a:buFont typeface="+mj-lt"/>
              <a:buAutoNum type="arabicPeriod"/>
            </a:pPr>
            <a:r>
              <a:rPr lang="fr-FR" sz="1400" b="1" dirty="0">
                <a:solidFill>
                  <a:schemeClr val="accent1"/>
                </a:solidFill>
              </a:rPr>
              <a:t>Vitesse en L</a:t>
            </a:r>
          </a:p>
          <a:p>
            <a:pPr marL="342900" indent="-342900" algn="ctr">
              <a:buFont typeface="+mj-lt"/>
              <a:buAutoNum type="arabicPeriod"/>
            </a:pPr>
            <a:r>
              <a:rPr lang="fr-FR" sz="1400" b="1" dirty="0">
                <a:solidFill>
                  <a:schemeClr val="accent1"/>
                </a:solidFill>
              </a:rPr>
              <a:t>Conduite croisée </a:t>
            </a:r>
          </a:p>
          <a:p>
            <a:pPr marL="342900" indent="-342900" algn="ctr">
              <a:buFont typeface="+mj-lt"/>
              <a:buAutoNum type="arabicPeriod"/>
            </a:pPr>
            <a:r>
              <a:rPr lang="fr-FR" sz="1400" b="1" dirty="0">
                <a:solidFill>
                  <a:schemeClr val="accent1"/>
                </a:solidFill>
              </a:rPr>
              <a:t>Foot golf </a:t>
            </a:r>
          </a:p>
          <a:p>
            <a:pPr marL="342900" indent="-342900" algn="ctr">
              <a:buFont typeface="+mj-lt"/>
              <a:buAutoNum type="arabicPeriod"/>
            </a:pPr>
            <a:r>
              <a:rPr lang="fr-FR" sz="1400" b="1" dirty="0">
                <a:solidFill>
                  <a:schemeClr val="accent1"/>
                </a:solidFill>
              </a:rPr>
              <a:t>Passes (20 passes) </a:t>
            </a:r>
          </a:p>
          <a:p>
            <a:pPr marL="342900" indent="-342900" algn="ctr">
              <a:buFont typeface="+mj-lt"/>
              <a:buAutoNum type="arabicPeriod"/>
            </a:pPr>
            <a:endParaRPr lang="fr-FR" sz="1400" b="1" dirty="0">
              <a:solidFill>
                <a:schemeClr val="accent1"/>
              </a:solidFill>
            </a:endParaRPr>
          </a:p>
          <a:p>
            <a:pPr marL="342900" indent="-342900" algn="ctr">
              <a:buFont typeface="+mj-lt"/>
              <a:buAutoNum type="arabicPeriod"/>
            </a:pPr>
            <a:endParaRPr lang="fr-FR" sz="1400" b="1" dirty="0">
              <a:solidFill>
                <a:schemeClr val="accent1"/>
              </a:solidFill>
            </a:endParaRPr>
          </a:p>
        </p:txBody>
      </p:sp>
      <p:pic>
        <p:nvPicPr>
          <p:cNvPr id="4098" name="Picture 2" descr="Sécurité routière junior, une appli ludique pour découvrir les panneaux ...">
            <a:extLst>
              <a:ext uri="{FF2B5EF4-FFF2-40B4-BE49-F238E27FC236}">
                <a16:creationId xmlns:a16="http://schemas.microsoft.com/office/drawing/2014/main" id="{E09B34D3-C4C8-BD34-2CBA-7FC5F42960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62" y="2113681"/>
            <a:ext cx="1726519" cy="12585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55DFD197-81F8-74CF-D995-E6603F4380FD}"/>
              </a:ext>
            </a:extLst>
          </p:cNvPr>
          <p:cNvSpPr/>
          <p:nvPr/>
        </p:nvSpPr>
        <p:spPr>
          <a:xfrm>
            <a:off x="6429861" y="2261983"/>
            <a:ext cx="5353060" cy="3968932"/>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970"/>
            <a:endParaRPr lang="fr-FR" sz="917" dirty="0">
              <a:solidFill>
                <a:prstClr val="white"/>
              </a:solidFill>
              <a:latin typeface="Calibri" panose="020F0502020204030204"/>
            </a:endParaRPr>
          </a:p>
        </p:txBody>
      </p:sp>
      <p:pic>
        <p:nvPicPr>
          <p:cNvPr id="15" name="Graphique 16" descr="Cône de signalisation">
            <a:extLst>
              <a:ext uri="{FF2B5EF4-FFF2-40B4-BE49-F238E27FC236}">
                <a16:creationId xmlns:a16="http://schemas.microsoft.com/office/drawing/2014/main" id="{62936EF7-DFE5-64F4-EBE6-DFBE54169E69}"/>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9986" y="4424362"/>
            <a:ext cx="190125" cy="285750"/>
          </a:xfrm>
          <a:prstGeom prst="rect">
            <a:avLst/>
          </a:prstGeom>
        </p:spPr>
      </p:pic>
      <p:pic>
        <p:nvPicPr>
          <p:cNvPr id="16" name="Graphique 16" descr="Cône de signalisation">
            <a:extLst>
              <a:ext uri="{FF2B5EF4-FFF2-40B4-BE49-F238E27FC236}">
                <a16:creationId xmlns:a16="http://schemas.microsoft.com/office/drawing/2014/main" id="{B5688038-7750-7CE9-999C-CF62DDD0FB7E}"/>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9986" y="3937247"/>
            <a:ext cx="190125" cy="285750"/>
          </a:xfrm>
          <a:prstGeom prst="rect">
            <a:avLst/>
          </a:prstGeom>
        </p:spPr>
      </p:pic>
      <p:pic>
        <p:nvPicPr>
          <p:cNvPr id="17" name="Graphique 16" descr="Cône de signalisation">
            <a:extLst>
              <a:ext uri="{FF2B5EF4-FFF2-40B4-BE49-F238E27FC236}">
                <a16:creationId xmlns:a16="http://schemas.microsoft.com/office/drawing/2014/main" id="{351EF3EB-806B-5170-061C-BF6AA4F0EF8F}"/>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860" y="2304475"/>
            <a:ext cx="190125" cy="285750"/>
          </a:xfrm>
          <a:prstGeom prst="rect">
            <a:avLst/>
          </a:prstGeom>
        </p:spPr>
      </p:pic>
      <p:pic>
        <p:nvPicPr>
          <p:cNvPr id="18" name="Graphique 16" descr="Cône de signalisation">
            <a:extLst>
              <a:ext uri="{FF2B5EF4-FFF2-40B4-BE49-F238E27FC236}">
                <a16:creationId xmlns:a16="http://schemas.microsoft.com/office/drawing/2014/main" id="{0B572112-2B95-3EF6-836F-20C45F26269F}"/>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5352" y="2304475"/>
            <a:ext cx="190125" cy="285750"/>
          </a:xfrm>
          <a:prstGeom prst="rect">
            <a:avLst/>
          </a:prstGeom>
        </p:spPr>
      </p:pic>
      <p:pic>
        <p:nvPicPr>
          <p:cNvPr id="19" name="Graphique 16" descr="Cône de signalisation">
            <a:extLst>
              <a:ext uri="{FF2B5EF4-FFF2-40B4-BE49-F238E27FC236}">
                <a16:creationId xmlns:a16="http://schemas.microsoft.com/office/drawing/2014/main" id="{0261922E-FCEC-1279-6534-56CCBBF95E12}"/>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2859" y="2728069"/>
            <a:ext cx="190125" cy="285750"/>
          </a:xfrm>
          <a:prstGeom prst="rect">
            <a:avLst/>
          </a:prstGeom>
        </p:spPr>
      </p:pic>
      <p:pic>
        <p:nvPicPr>
          <p:cNvPr id="20" name="Graphique 16" descr="Cône de signalisation">
            <a:extLst>
              <a:ext uri="{FF2B5EF4-FFF2-40B4-BE49-F238E27FC236}">
                <a16:creationId xmlns:a16="http://schemas.microsoft.com/office/drawing/2014/main" id="{8641A68D-0A9E-D753-A9DC-0F34AFA8A591}"/>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5351" y="2728069"/>
            <a:ext cx="190125" cy="285750"/>
          </a:xfrm>
          <a:prstGeom prst="rect">
            <a:avLst/>
          </a:prstGeom>
        </p:spPr>
      </p:pic>
      <p:pic>
        <p:nvPicPr>
          <p:cNvPr id="21" name="Graphique 16" descr="Cône de signalisation">
            <a:extLst>
              <a:ext uri="{FF2B5EF4-FFF2-40B4-BE49-F238E27FC236}">
                <a16:creationId xmlns:a16="http://schemas.microsoft.com/office/drawing/2014/main" id="{54F5486D-8721-9106-BA95-5483BE2D8C31}"/>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69834" y="3172869"/>
            <a:ext cx="190125" cy="285750"/>
          </a:xfrm>
          <a:prstGeom prst="rect">
            <a:avLst/>
          </a:prstGeom>
        </p:spPr>
      </p:pic>
      <p:pic>
        <p:nvPicPr>
          <p:cNvPr id="22" name="Graphique 16" descr="Cône de signalisation">
            <a:extLst>
              <a:ext uri="{FF2B5EF4-FFF2-40B4-BE49-F238E27FC236}">
                <a16:creationId xmlns:a16="http://schemas.microsoft.com/office/drawing/2014/main" id="{5CC1BD0F-B37C-0833-5722-542F63E45F1A}"/>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69833" y="2281952"/>
            <a:ext cx="190125" cy="285750"/>
          </a:xfrm>
          <a:prstGeom prst="rect">
            <a:avLst/>
          </a:prstGeom>
        </p:spPr>
      </p:pic>
      <p:pic>
        <p:nvPicPr>
          <p:cNvPr id="23" name="Graphique 16" descr="Cône de signalisation">
            <a:extLst>
              <a:ext uri="{FF2B5EF4-FFF2-40B4-BE49-F238E27FC236}">
                <a16:creationId xmlns:a16="http://schemas.microsoft.com/office/drawing/2014/main" id="{8632067D-2124-C7AB-F482-2C6E03A91A7B}"/>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94928" y="2299860"/>
            <a:ext cx="190125" cy="285750"/>
          </a:xfrm>
          <a:prstGeom prst="rect">
            <a:avLst/>
          </a:prstGeom>
        </p:spPr>
      </p:pic>
      <p:pic>
        <p:nvPicPr>
          <p:cNvPr id="24" name="Graphique 16" descr="Cône de signalisation">
            <a:extLst>
              <a:ext uri="{FF2B5EF4-FFF2-40B4-BE49-F238E27FC236}">
                <a16:creationId xmlns:a16="http://schemas.microsoft.com/office/drawing/2014/main" id="{84527986-5DA6-0497-AB3D-39D5B0F2FA3A}"/>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9834" y="2457231"/>
            <a:ext cx="190125" cy="285750"/>
          </a:xfrm>
          <a:prstGeom prst="rect">
            <a:avLst/>
          </a:prstGeom>
        </p:spPr>
      </p:pic>
      <p:pic>
        <p:nvPicPr>
          <p:cNvPr id="25" name="Graphique 16" descr="Cône de signalisation">
            <a:extLst>
              <a:ext uri="{FF2B5EF4-FFF2-40B4-BE49-F238E27FC236}">
                <a16:creationId xmlns:a16="http://schemas.microsoft.com/office/drawing/2014/main" id="{101687EE-200F-5C35-F96C-1742A573B992}"/>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95603" y="5865008"/>
            <a:ext cx="190125" cy="285750"/>
          </a:xfrm>
          <a:prstGeom prst="rect">
            <a:avLst/>
          </a:prstGeom>
        </p:spPr>
      </p:pic>
      <p:pic>
        <p:nvPicPr>
          <p:cNvPr id="26" name="Graphique 16" descr="Cône de signalisation">
            <a:extLst>
              <a:ext uri="{FF2B5EF4-FFF2-40B4-BE49-F238E27FC236}">
                <a16:creationId xmlns:a16="http://schemas.microsoft.com/office/drawing/2014/main" id="{E3943B3D-6214-D2A7-8568-F236079C2C75}"/>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34310" y="3286125"/>
            <a:ext cx="190125" cy="285750"/>
          </a:xfrm>
          <a:prstGeom prst="rect">
            <a:avLst/>
          </a:prstGeom>
        </p:spPr>
      </p:pic>
      <p:pic>
        <p:nvPicPr>
          <p:cNvPr id="27" name="Graphique 16" descr="Cône de signalisation">
            <a:extLst>
              <a:ext uri="{FF2B5EF4-FFF2-40B4-BE49-F238E27FC236}">
                <a16:creationId xmlns:a16="http://schemas.microsoft.com/office/drawing/2014/main" id="{D63EA66B-9D76-C3BC-755F-2E75F6D02D7E}"/>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72849" y="2656135"/>
            <a:ext cx="190125" cy="285750"/>
          </a:xfrm>
          <a:prstGeom prst="rect">
            <a:avLst/>
          </a:prstGeom>
        </p:spPr>
      </p:pic>
      <p:pic>
        <p:nvPicPr>
          <p:cNvPr id="28" name="Graphique 16" descr="Cône de signalisation">
            <a:extLst>
              <a:ext uri="{FF2B5EF4-FFF2-40B4-BE49-F238E27FC236}">
                <a16:creationId xmlns:a16="http://schemas.microsoft.com/office/drawing/2014/main" id="{CA3FD140-9A1B-84BE-A375-40DFF953EFBC}"/>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64896" y="3071619"/>
            <a:ext cx="190125" cy="285750"/>
          </a:xfrm>
          <a:prstGeom prst="rect">
            <a:avLst/>
          </a:prstGeom>
        </p:spPr>
      </p:pic>
      <p:sp>
        <p:nvSpPr>
          <p:cNvPr id="29" name="Ellipse 28">
            <a:extLst>
              <a:ext uri="{FF2B5EF4-FFF2-40B4-BE49-F238E27FC236}">
                <a16:creationId xmlns:a16="http://schemas.microsoft.com/office/drawing/2014/main" id="{A14F7358-9B8C-A1C9-1181-165236D45848}"/>
              </a:ext>
            </a:extLst>
          </p:cNvPr>
          <p:cNvSpPr/>
          <p:nvPr/>
        </p:nvSpPr>
        <p:spPr>
          <a:xfrm>
            <a:off x="10724483" y="5339666"/>
            <a:ext cx="982172" cy="569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Foot golf</a:t>
            </a:r>
          </a:p>
        </p:txBody>
      </p:sp>
      <p:pic>
        <p:nvPicPr>
          <p:cNvPr id="30" name="Graphique 16" descr="Cône de signalisation">
            <a:extLst>
              <a:ext uri="{FF2B5EF4-FFF2-40B4-BE49-F238E27FC236}">
                <a16:creationId xmlns:a16="http://schemas.microsoft.com/office/drawing/2014/main" id="{1C870548-E1F8-9E57-E756-B89CAEDDCBEA}"/>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46898" y="4995513"/>
            <a:ext cx="190125" cy="285750"/>
          </a:xfrm>
          <a:prstGeom prst="rect">
            <a:avLst/>
          </a:prstGeom>
        </p:spPr>
      </p:pic>
      <p:sp>
        <p:nvSpPr>
          <p:cNvPr id="31" name="Heptagone 30">
            <a:extLst>
              <a:ext uri="{FF2B5EF4-FFF2-40B4-BE49-F238E27FC236}">
                <a16:creationId xmlns:a16="http://schemas.microsoft.com/office/drawing/2014/main" id="{1EA8A9E4-EC16-1BE0-8FE8-950FF493FD12}"/>
              </a:ext>
            </a:extLst>
          </p:cNvPr>
          <p:cNvSpPr/>
          <p:nvPr/>
        </p:nvSpPr>
        <p:spPr>
          <a:xfrm>
            <a:off x="7017702" y="4248255"/>
            <a:ext cx="247893" cy="19263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3" name="Heptagone 32">
            <a:extLst>
              <a:ext uri="{FF2B5EF4-FFF2-40B4-BE49-F238E27FC236}">
                <a16:creationId xmlns:a16="http://schemas.microsoft.com/office/drawing/2014/main" id="{9F31AA7F-B5B4-281C-B253-FF6FD6BA3D87}"/>
              </a:ext>
            </a:extLst>
          </p:cNvPr>
          <p:cNvSpPr/>
          <p:nvPr/>
        </p:nvSpPr>
        <p:spPr>
          <a:xfrm>
            <a:off x="7534443" y="2600106"/>
            <a:ext cx="247893" cy="19263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34" name="Heptagone 33">
            <a:extLst>
              <a:ext uri="{FF2B5EF4-FFF2-40B4-BE49-F238E27FC236}">
                <a16:creationId xmlns:a16="http://schemas.microsoft.com/office/drawing/2014/main" id="{5E87BA66-D34A-5867-0BDA-986D6D5B0BD8}"/>
              </a:ext>
            </a:extLst>
          </p:cNvPr>
          <p:cNvSpPr/>
          <p:nvPr/>
        </p:nvSpPr>
        <p:spPr>
          <a:xfrm>
            <a:off x="9328191" y="2696425"/>
            <a:ext cx="247893" cy="19263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35" name="Heptagone 34">
            <a:extLst>
              <a:ext uri="{FF2B5EF4-FFF2-40B4-BE49-F238E27FC236}">
                <a16:creationId xmlns:a16="http://schemas.microsoft.com/office/drawing/2014/main" id="{B9B11CB7-4C5E-6F7A-9730-632A3C285639}"/>
              </a:ext>
            </a:extLst>
          </p:cNvPr>
          <p:cNvSpPr/>
          <p:nvPr/>
        </p:nvSpPr>
        <p:spPr>
          <a:xfrm>
            <a:off x="11031101" y="2917500"/>
            <a:ext cx="247893" cy="19263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36" name="Heptagone 35">
            <a:extLst>
              <a:ext uri="{FF2B5EF4-FFF2-40B4-BE49-F238E27FC236}">
                <a16:creationId xmlns:a16="http://schemas.microsoft.com/office/drawing/2014/main" id="{1124B694-1C69-F3B6-201A-98FC7490D117}"/>
              </a:ext>
            </a:extLst>
          </p:cNvPr>
          <p:cNvSpPr/>
          <p:nvPr/>
        </p:nvSpPr>
        <p:spPr>
          <a:xfrm>
            <a:off x="10783208" y="4823104"/>
            <a:ext cx="247893" cy="19263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37" name="Heptagone 36">
            <a:extLst>
              <a:ext uri="{FF2B5EF4-FFF2-40B4-BE49-F238E27FC236}">
                <a16:creationId xmlns:a16="http://schemas.microsoft.com/office/drawing/2014/main" id="{52829480-23F8-8B61-7B35-A6A00A32690A}"/>
              </a:ext>
            </a:extLst>
          </p:cNvPr>
          <p:cNvSpPr/>
          <p:nvPr/>
        </p:nvSpPr>
        <p:spPr>
          <a:xfrm>
            <a:off x="8313076" y="5508934"/>
            <a:ext cx="247893" cy="19263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3" name="ZoneTexte 12">
            <a:extLst>
              <a:ext uri="{FF2B5EF4-FFF2-40B4-BE49-F238E27FC236}">
                <a16:creationId xmlns:a16="http://schemas.microsoft.com/office/drawing/2014/main" id="{08799966-F95A-320A-535F-B6942D73B68F}"/>
              </a:ext>
            </a:extLst>
          </p:cNvPr>
          <p:cNvSpPr txBox="1"/>
          <p:nvPr/>
        </p:nvSpPr>
        <p:spPr>
          <a:xfrm>
            <a:off x="1017722" y="457200"/>
            <a:ext cx="10117810" cy="646331"/>
          </a:xfrm>
          <a:prstGeom prst="rect">
            <a:avLst/>
          </a:prstGeom>
          <a:noFill/>
        </p:spPr>
        <p:txBody>
          <a:bodyPr wrap="square" rtlCol="0">
            <a:spAutoFit/>
          </a:bodyPr>
          <a:lstStyle/>
          <a:p>
            <a:pPr algn="ctr"/>
            <a:r>
              <a:rPr lang="fr-FR" sz="3600" dirty="0">
                <a:solidFill>
                  <a:schemeClr val="bg1"/>
                </a:solidFill>
                <a:latin typeface="Exo 2" panose="00000500000000000000" pitchFamily="50" charset="0"/>
              </a:rPr>
              <a:t>EXEMPLE D’ATELIERS</a:t>
            </a:r>
            <a:endParaRPr lang="fr-FR" dirty="0">
              <a:solidFill>
                <a:schemeClr val="bg1"/>
              </a:solidFill>
              <a:latin typeface="Exo 2" panose="00000500000000000000" pitchFamily="50" charset="0"/>
            </a:endParaRPr>
          </a:p>
        </p:txBody>
      </p:sp>
    </p:spTree>
    <p:extLst>
      <p:ext uri="{BB962C8B-B14F-4D97-AF65-F5344CB8AC3E}">
        <p14:creationId xmlns:p14="http://schemas.microsoft.com/office/powerpoint/2010/main" val="2428791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B762D6-6ABA-4C00-9FDA-0AFC1EA3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192000" cy="6918959"/>
          </a:xfrm>
          <a:prstGeom prst="rect">
            <a:avLst/>
          </a:prstGeom>
        </p:spPr>
      </p:pic>
      <p:sp>
        <p:nvSpPr>
          <p:cNvPr id="3" name="Sous-titre 2">
            <a:extLst>
              <a:ext uri="{FF2B5EF4-FFF2-40B4-BE49-F238E27FC236}">
                <a16:creationId xmlns:a16="http://schemas.microsoft.com/office/drawing/2014/main" id="{01101FC6-F5F9-4783-A385-B7AB2FE529F3}"/>
              </a:ext>
            </a:extLst>
          </p:cNvPr>
          <p:cNvSpPr>
            <a:spLocks noGrp="1"/>
          </p:cNvSpPr>
          <p:nvPr>
            <p:ph type="subTitle" idx="1"/>
          </p:nvPr>
        </p:nvSpPr>
        <p:spPr>
          <a:xfrm>
            <a:off x="1186544" y="2705471"/>
            <a:ext cx="10009414" cy="1839314"/>
          </a:xfrm>
        </p:spPr>
        <p:txBody>
          <a:bodyPr>
            <a:normAutofit fontScale="85000" lnSpcReduction="20000"/>
          </a:bodyPr>
          <a:lstStyle/>
          <a:p>
            <a:r>
              <a:rPr lang="fr-FR" sz="8000" dirty="0">
                <a:solidFill>
                  <a:schemeClr val="bg1"/>
                </a:solidFill>
              </a:rPr>
              <a:t>ROTATIONS DES ÉQUIPES</a:t>
            </a:r>
          </a:p>
          <a:p>
            <a:r>
              <a:rPr lang="fr-FR" sz="8000" dirty="0">
                <a:solidFill>
                  <a:schemeClr val="bg1"/>
                </a:solidFill>
              </a:rPr>
              <a:t>A DETERMINER</a:t>
            </a:r>
          </a:p>
        </p:txBody>
      </p:sp>
      <p:sp>
        <p:nvSpPr>
          <p:cNvPr id="4" name="Espace réservé du numéro de diapositive 3">
            <a:extLst>
              <a:ext uri="{FF2B5EF4-FFF2-40B4-BE49-F238E27FC236}">
                <a16:creationId xmlns:a16="http://schemas.microsoft.com/office/drawing/2014/main" id="{0193917B-0745-4716-84F0-273C0F87D339}"/>
              </a:ext>
            </a:extLst>
          </p:cNvPr>
          <p:cNvSpPr>
            <a:spLocks noGrp="1"/>
          </p:cNvSpPr>
          <p:nvPr>
            <p:ph type="sldNum" sz="quarter" idx="12"/>
          </p:nvPr>
        </p:nvSpPr>
        <p:spPr/>
        <p:txBody>
          <a:bodyPr/>
          <a:lstStyle/>
          <a:p>
            <a:fld id="{CBF7020E-56F3-4FF0-A2A7-8364A635CFFA}" type="slidenum">
              <a:rPr lang="fr-FR" smtClean="0">
                <a:solidFill>
                  <a:srgbClr val="3C4F7C"/>
                </a:solidFill>
              </a:rPr>
              <a:t>15</a:t>
            </a:fld>
            <a:endParaRPr lang="fr-FR" dirty="0">
              <a:solidFill>
                <a:srgbClr val="3C4F7C"/>
              </a:solidFill>
            </a:endParaRPr>
          </a:p>
        </p:txBody>
      </p:sp>
    </p:spTree>
    <p:extLst>
      <p:ext uri="{BB962C8B-B14F-4D97-AF65-F5344CB8AC3E}">
        <p14:creationId xmlns:p14="http://schemas.microsoft.com/office/powerpoint/2010/main" val="1017568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B762D6-6ABA-4C00-9FDA-0AFC1EA3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8959"/>
          </a:xfrm>
          <a:prstGeom prst="rect">
            <a:avLst/>
          </a:prstGeom>
        </p:spPr>
      </p:pic>
      <p:sp>
        <p:nvSpPr>
          <p:cNvPr id="3" name="Sous-titre 2">
            <a:extLst>
              <a:ext uri="{FF2B5EF4-FFF2-40B4-BE49-F238E27FC236}">
                <a16:creationId xmlns:a16="http://schemas.microsoft.com/office/drawing/2014/main" id="{01101FC6-F5F9-4783-A385-B7AB2FE529F3}"/>
              </a:ext>
            </a:extLst>
          </p:cNvPr>
          <p:cNvSpPr>
            <a:spLocks noGrp="1"/>
          </p:cNvSpPr>
          <p:nvPr>
            <p:ph type="subTitle" idx="1"/>
          </p:nvPr>
        </p:nvSpPr>
        <p:spPr>
          <a:xfrm>
            <a:off x="1186544" y="2705471"/>
            <a:ext cx="10009414" cy="1839314"/>
          </a:xfrm>
        </p:spPr>
        <p:txBody>
          <a:bodyPr>
            <a:normAutofit/>
          </a:bodyPr>
          <a:lstStyle/>
          <a:p>
            <a:r>
              <a:rPr lang="fr-FR" sz="5400" dirty="0">
                <a:solidFill>
                  <a:schemeClr val="bg1"/>
                </a:solidFill>
              </a:rPr>
              <a:t>RASSEMBLEMENTS JEUNES</a:t>
            </a:r>
          </a:p>
          <a:p>
            <a:r>
              <a:rPr lang="fr-FR" sz="2800" dirty="0">
                <a:solidFill>
                  <a:schemeClr val="bg1"/>
                </a:solidFill>
              </a:rPr>
              <a:t>Référent : GERARD TORNABONI (U7)  </a:t>
            </a:r>
          </a:p>
        </p:txBody>
      </p:sp>
      <p:sp>
        <p:nvSpPr>
          <p:cNvPr id="4" name="Espace réservé du numéro de diapositive 3">
            <a:extLst>
              <a:ext uri="{FF2B5EF4-FFF2-40B4-BE49-F238E27FC236}">
                <a16:creationId xmlns:a16="http://schemas.microsoft.com/office/drawing/2014/main" id="{0193917B-0745-4716-84F0-273C0F87D339}"/>
              </a:ext>
            </a:extLst>
          </p:cNvPr>
          <p:cNvSpPr>
            <a:spLocks noGrp="1"/>
          </p:cNvSpPr>
          <p:nvPr>
            <p:ph type="sldNum" sz="quarter" idx="12"/>
          </p:nvPr>
        </p:nvSpPr>
        <p:spPr/>
        <p:txBody>
          <a:bodyPr/>
          <a:lstStyle/>
          <a:p>
            <a:fld id="{CBF7020E-56F3-4FF0-A2A7-8364A635CFFA}" type="slidenum">
              <a:rPr lang="fr-FR" smtClean="0">
                <a:solidFill>
                  <a:srgbClr val="3C4F7C"/>
                </a:solidFill>
              </a:rPr>
              <a:t>16</a:t>
            </a:fld>
            <a:endParaRPr lang="fr-FR" dirty="0">
              <a:solidFill>
                <a:srgbClr val="3C4F7C"/>
              </a:solidFill>
            </a:endParaRPr>
          </a:p>
        </p:txBody>
      </p:sp>
    </p:spTree>
    <p:extLst>
      <p:ext uri="{BB962C8B-B14F-4D97-AF65-F5344CB8AC3E}">
        <p14:creationId xmlns:p14="http://schemas.microsoft.com/office/powerpoint/2010/main" val="375584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17</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9" name="ZoneTexte 8">
            <a:extLst>
              <a:ext uri="{FF2B5EF4-FFF2-40B4-BE49-F238E27FC236}">
                <a16:creationId xmlns:a16="http://schemas.microsoft.com/office/drawing/2014/main" id="{5BA88F58-718C-44F8-97CC-B37312604C19}"/>
              </a:ext>
            </a:extLst>
          </p:cNvPr>
          <p:cNvSpPr txBox="1"/>
          <p:nvPr/>
        </p:nvSpPr>
        <p:spPr>
          <a:xfrm>
            <a:off x="1017722" y="457200"/>
            <a:ext cx="10117810" cy="646331"/>
          </a:xfrm>
          <a:prstGeom prst="rect">
            <a:avLst/>
          </a:prstGeom>
          <a:noFill/>
        </p:spPr>
        <p:txBody>
          <a:bodyPr wrap="square" rtlCol="0">
            <a:spAutoFit/>
          </a:bodyPr>
          <a:lstStyle/>
          <a:p>
            <a:r>
              <a:rPr lang="fr-FR" sz="3600" dirty="0">
                <a:solidFill>
                  <a:schemeClr val="bg1"/>
                </a:solidFill>
                <a:latin typeface="Exo 2" panose="00000500000000000000" pitchFamily="50" charset="0"/>
              </a:rPr>
              <a:t>JND U7 </a:t>
            </a:r>
            <a:endParaRPr lang="fr-FR" dirty="0">
              <a:solidFill>
                <a:schemeClr val="bg1"/>
              </a:solidFill>
              <a:latin typeface="Exo 2" panose="00000500000000000000" pitchFamily="50" charset="0"/>
            </a:endParaRPr>
          </a:p>
        </p:txBody>
      </p:sp>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pic>
        <p:nvPicPr>
          <p:cNvPr id="3" name="Image 3">
            <a:extLst>
              <a:ext uri="{FF2B5EF4-FFF2-40B4-BE49-F238E27FC236}">
                <a16:creationId xmlns:a16="http://schemas.microsoft.com/office/drawing/2014/main" id="{BA4CDBB3-B8A7-7B3F-A617-A59106AD0C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4447" y="2120044"/>
            <a:ext cx="6359753" cy="434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4">
            <a:extLst>
              <a:ext uri="{FF2B5EF4-FFF2-40B4-BE49-F238E27FC236}">
                <a16:creationId xmlns:a16="http://schemas.microsoft.com/office/drawing/2014/main" id="{9FBFA0A8-FA45-DCF8-EE94-CA80A3C8DC16}"/>
              </a:ext>
            </a:extLst>
          </p:cNvPr>
          <p:cNvSpPr txBox="1">
            <a:spLocks noChangeArrowheads="1"/>
          </p:cNvSpPr>
          <p:nvPr/>
        </p:nvSpPr>
        <p:spPr bwMode="auto">
          <a:xfrm>
            <a:off x="239939" y="2600324"/>
            <a:ext cx="46749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fr-FR" altLang="fr-FR" dirty="0">
                <a:solidFill>
                  <a:schemeClr val="accent5">
                    <a:lumMod val="50000"/>
                  </a:schemeClr>
                </a:solidFill>
                <a:latin typeface="+mn-lt"/>
              </a:rPr>
              <a:t>Les équipes situées côté lignes de touches extérieures restent fixes, les équipes situées au milieu décalent d’un terrain après chaque rencontre.</a:t>
            </a:r>
          </a:p>
        </p:txBody>
      </p:sp>
      <p:sp>
        <p:nvSpPr>
          <p:cNvPr id="11" name="ZoneTexte 4">
            <a:extLst>
              <a:ext uri="{FF2B5EF4-FFF2-40B4-BE49-F238E27FC236}">
                <a16:creationId xmlns:a16="http://schemas.microsoft.com/office/drawing/2014/main" id="{0BB1D66E-E9B7-0B3B-3466-E6EEB61472B0}"/>
              </a:ext>
            </a:extLst>
          </p:cNvPr>
          <p:cNvSpPr txBox="1">
            <a:spLocks noChangeArrowheads="1"/>
          </p:cNvSpPr>
          <p:nvPr/>
        </p:nvSpPr>
        <p:spPr bwMode="auto">
          <a:xfrm>
            <a:off x="350529" y="4291391"/>
            <a:ext cx="4674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fr-FR" altLang="fr-FR" dirty="0">
                <a:solidFill>
                  <a:schemeClr val="accent5">
                    <a:lumMod val="50000"/>
                  </a:schemeClr>
                </a:solidFill>
                <a:latin typeface="+mn-lt"/>
              </a:rPr>
              <a:t>Si 20 équipes des équipes au repos entre Terrain 1 -5 -8 -4</a:t>
            </a:r>
          </a:p>
        </p:txBody>
      </p:sp>
    </p:spTree>
    <p:extLst>
      <p:ext uri="{BB962C8B-B14F-4D97-AF65-F5344CB8AC3E}">
        <p14:creationId xmlns:p14="http://schemas.microsoft.com/office/powerpoint/2010/main" val="3809173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18</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9FC12351-4DEB-1C5C-E878-B01200BBFC59}"/>
              </a:ext>
            </a:extLst>
          </p:cNvPr>
          <p:cNvSpPr txBox="1"/>
          <p:nvPr/>
        </p:nvSpPr>
        <p:spPr>
          <a:xfrm>
            <a:off x="1017722" y="457200"/>
            <a:ext cx="10117810" cy="646331"/>
          </a:xfrm>
          <a:prstGeom prst="rect">
            <a:avLst/>
          </a:prstGeom>
          <a:noFill/>
        </p:spPr>
        <p:txBody>
          <a:bodyPr wrap="square" rtlCol="0">
            <a:spAutoFit/>
          </a:bodyPr>
          <a:lstStyle/>
          <a:p>
            <a:pPr algn="ctr"/>
            <a:r>
              <a:rPr lang="fr-FR" sz="3600" dirty="0">
                <a:solidFill>
                  <a:schemeClr val="bg1"/>
                </a:solidFill>
                <a:latin typeface="Exo 2" panose="00000500000000000000" pitchFamily="50" charset="0"/>
              </a:rPr>
              <a:t>JND U7 SAMEDI 23/05/2026 </a:t>
            </a:r>
            <a:endParaRPr lang="fr-FR" dirty="0">
              <a:solidFill>
                <a:schemeClr val="bg1"/>
              </a:solidFill>
              <a:latin typeface="Exo 2" panose="00000500000000000000" pitchFamily="50" charset="0"/>
            </a:endParaRPr>
          </a:p>
        </p:txBody>
      </p:sp>
      <p:pic>
        <p:nvPicPr>
          <p:cNvPr id="13" name="Image 12" descr="Une image contenant carte, Photographie aérienne, aérien, circuit&#10;&#10;Le contenu généré par l’IA peut être incorrect.">
            <a:extLst>
              <a:ext uri="{FF2B5EF4-FFF2-40B4-BE49-F238E27FC236}">
                <a16:creationId xmlns:a16="http://schemas.microsoft.com/office/drawing/2014/main" id="{7CEE50E9-0E5F-C240-22F4-D2859E5FDCA5}"/>
              </a:ext>
            </a:extLst>
          </p:cNvPr>
          <p:cNvPicPr>
            <a:picLocks noChangeAspect="1"/>
          </p:cNvPicPr>
          <p:nvPr/>
        </p:nvPicPr>
        <p:blipFill>
          <a:blip r:embed="rId5"/>
          <a:stretch>
            <a:fillRect/>
          </a:stretch>
        </p:blipFill>
        <p:spPr>
          <a:xfrm>
            <a:off x="5433138" y="2341707"/>
            <a:ext cx="4791744" cy="3934374"/>
          </a:xfrm>
          <a:prstGeom prst="rect">
            <a:avLst/>
          </a:prstGeom>
        </p:spPr>
      </p:pic>
      <p:sp>
        <p:nvSpPr>
          <p:cNvPr id="19" name="ZoneTexte 3">
            <a:extLst>
              <a:ext uri="{FF2B5EF4-FFF2-40B4-BE49-F238E27FC236}">
                <a16:creationId xmlns:a16="http://schemas.microsoft.com/office/drawing/2014/main" id="{6DCA1327-570E-611C-7A48-98405FF733B0}"/>
              </a:ext>
            </a:extLst>
          </p:cNvPr>
          <p:cNvSpPr txBox="1">
            <a:spLocks noChangeArrowheads="1"/>
          </p:cNvSpPr>
          <p:nvPr/>
        </p:nvSpPr>
        <p:spPr bwMode="auto">
          <a:xfrm rot="19696038">
            <a:off x="7175452" y="2580967"/>
            <a:ext cx="1147808" cy="837373"/>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1</a:t>
            </a:r>
          </a:p>
        </p:txBody>
      </p:sp>
      <p:sp>
        <p:nvSpPr>
          <p:cNvPr id="14" name="ZoneTexte 3">
            <a:extLst>
              <a:ext uri="{FF2B5EF4-FFF2-40B4-BE49-F238E27FC236}">
                <a16:creationId xmlns:a16="http://schemas.microsoft.com/office/drawing/2014/main" id="{11688492-4B08-A8E0-C30D-043B83A8B896}"/>
              </a:ext>
            </a:extLst>
          </p:cNvPr>
          <p:cNvSpPr txBox="1">
            <a:spLocks noChangeArrowheads="1"/>
          </p:cNvSpPr>
          <p:nvPr/>
        </p:nvSpPr>
        <p:spPr bwMode="auto">
          <a:xfrm rot="19696038">
            <a:off x="7591089" y="3242101"/>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2</a:t>
            </a:r>
          </a:p>
        </p:txBody>
      </p:sp>
      <p:sp>
        <p:nvSpPr>
          <p:cNvPr id="15" name="ZoneTexte 3">
            <a:extLst>
              <a:ext uri="{FF2B5EF4-FFF2-40B4-BE49-F238E27FC236}">
                <a16:creationId xmlns:a16="http://schemas.microsoft.com/office/drawing/2014/main" id="{3981636C-A798-F02E-D6F4-B389A629575F}"/>
              </a:ext>
            </a:extLst>
          </p:cNvPr>
          <p:cNvSpPr txBox="1">
            <a:spLocks noChangeArrowheads="1"/>
          </p:cNvSpPr>
          <p:nvPr/>
        </p:nvSpPr>
        <p:spPr bwMode="auto">
          <a:xfrm rot="19696038">
            <a:off x="8036696" y="3930635"/>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3</a:t>
            </a:r>
          </a:p>
        </p:txBody>
      </p:sp>
      <p:sp>
        <p:nvSpPr>
          <p:cNvPr id="25" name="ZoneTexte 3">
            <a:extLst>
              <a:ext uri="{FF2B5EF4-FFF2-40B4-BE49-F238E27FC236}">
                <a16:creationId xmlns:a16="http://schemas.microsoft.com/office/drawing/2014/main" id="{F4A7C1A8-4605-371D-EEF5-231C9FB794D6}"/>
              </a:ext>
            </a:extLst>
          </p:cNvPr>
          <p:cNvSpPr txBox="1">
            <a:spLocks noChangeArrowheads="1"/>
          </p:cNvSpPr>
          <p:nvPr/>
        </p:nvSpPr>
        <p:spPr bwMode="auto">
          <a:xfrm rot="19696038">
            <a:off x="8480626" y="4635551"/>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4</a:t>
            </a:r>
          </a:p>
        </p:txBody>
      </p:sp>
      <p:sp>
        <p:nvSpPr>
          <p:cNvPr id="26" name="ZoneTexte 3">
            <a:extLst>
              <a:ext uri="{FF2B5EF4-FFF2-40B4-BE49-F238E27FC236}">
                <a16:creationId xmlns:a16="http://schemas.microsoft.com/office/drawing/2014/main" id="{B5D844BF-30B1-54AB-7FAD-20F4908BE493}"/>
              </a:ext>
            </a:extLst>
          </p:cNvPr>
          <p:cNvSpPr txBox="1">
            <a:spLocks noChangeArrowheads="1"/>
          </p:cNvSpPr>
          <p:nvPr/>
        </p:nvSpPr>
        <p:spPr bwMode="auto">
          <a:xfrm rot="19696038">
            <a:off x="6271170" y="3141051"/>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5</a:t>
            </a:r>
          </a:p>
        </p:txBody>
      </p:sp>
      <p:sp>
        <p:nvSpPr>
          <p:cNvPr id="28" name="ZoneTexte 3">
            <a:extLst>
              <a:ext uri="{FF2B5EF4-FFF2-40B4-BE49-F238E27FC236}">
                <a16:creationId xmlns:a16="http://schemas.microsoft.com/office/drawing/2014/main" id="{A65F8E10-51BE-93F9-E06B-E96E991AAFE2}"/>
              </a:ext>
            </a:extLst>
          </p:cNvPr>
          <p:cNvSpPr txBox="1">
            <a:spLocks noChangeArrowheads="1"/>
          </p:cNvSpPr>
          <p:nvPr/>
        </p:nvSpPr>
        <p:spPr bwMode="auto">
          <a:xfrm rot="19696038">
            <a:off x="6690315" y="3818496"/>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6</a:t>
            </a:r>
          </a:p>
        </p:txBody>
      </p:sp>
      <p:sp>
        <p:nvSpPr>
          <p:cNvPr id="29" name="ZoneTexte 3">
            <a:extLst>
              <a:ext uri="{FF2B5EF4-FFF2-40B4-BE49-F238E27FC236}">
                <a16:creationId xmlns:a16="http://schemas.microsoft.com/office/drawing/2014/main" id="{3B69D83E-DDAA-2084-8073-D175DA4B6F0D}"/>
              </a:ext>
            </a:extLst>
          </p:cNvPr>
          <p:cNvSpPr txBox="1">
            <a:spLocks noChangeArrowheads="1"/>
          </p:cNvSpPr>
          <p:nvPr/>
        </p:nvSpPr>
        <p:spPr bwMode="auto">
          <a:xfrm rot="19696038">
            <a:off x="7094359" y="4467456"/>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7</a:t>
            </a:r>
          </a:p>
        </p:txBody>
      </p:sp>
      <p:sp>
        <p:nvSpPr>
          <p:cNvPr id="31" name="ZoneTexte 3">
            <a:extLst>
              <a:ext uri="{FF2B5EF4-FFF2-40B4-BE49-F238E27FC236}">
                <a16:creationId xmlns:a16="http://schemas.microsoft.com/office/drawing/2014/main" id="{53E61CB4-B221-E24C-3910-9950CA6EC078}"/>
              </a:ext>
            </a:extLst>
          </p:cNvPr>
          <p:cNvSpPr txBox="1">
            <a:spLocks noChangeArrowheads="1"/>
          </p:cNvSpPr>
          <p:nvPr/>
        </p:nvSpPr>
        <p:spPr bwMode="auto">
          <a:xfrm rot="19696038">
            <a:off x="7548663" y="5138625"/>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8</a:t>
            </a:r>
          </a:p>
        </p:txBody>
      </p:sp>
      <p:cxnSp>
        <p:nvCxnSpPr>
          <p:cNvPr id="32" name="Connecteur droit avec flèche 31">
            <a:extLst>
              <a:ext uri="{FF2B5EF4-FFF2-40B4-BE49-F238E27FC236}">
                <a16:creationId xmlns:a16="http://schemas.microsoft.com/office/drawing/2014/main" id="{4C0F84F9-DB61-1E25-3267-7C1847A07A87}"/>
              </a:ext>
            </a:extLst>
          </p:cNvPr>
          <p:cNvCxnSpPr>
            <a:cxnSpLocks/>
          </p:cNvCxnSpPr>
          <p:nvPr/>
        </p:nvCxnSpPr>
        <p:spPr>
          <a:xfrm>
            <a:off x="3020291" y="3506429"/>
            <a:ext cx="4119423" cy="14949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7">
            <a:extLst>
              <a:ext uri="{FF2B5EF4-FFF2-40B4-BE49-F238E27FC236}">
                <a16:creationId xmlns:a16="http://schemas.microsoft.com/office/drawing/2014/main" id="{BC796EC8-21B9-2829-2305-BEC8844FF136}"/>
              </a:ext>
            </a:extLst>
          </p:cNvPr>
          <p:cNvSpPr txBox="1">
            <a:spLocks noChangeArrowheads="1"/>
          </p:cNvSpPr>
          <p:nvPr/>
        </p:nvSpPr>
        <p:spPr bwMode="auto">
          <a:xfrm>
            <a:off x="696356" y="3231276"/>
            <a:ext cx="2621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2"/>
              </a:buClr>
              <a:buSzPct val="85000"/>
              <a:buFont typeface="Wingdings 2" panose="05020102010507070707" pitchFamily="18" charset="2"/>
              <a:buChar char=""/>
              <a:defRPr sz="25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fr-FR" altLang="fr-FR" sz="1800" b="1" dirty="0">
                <a:solidFill>
                  <a:schemeClr val="accent5">
                    <a:lumMod val="50000"/>
                  </a:schemeClr>
                </a:solidFill>
                <a:latin typeface="+mn-lt"/>
              </a:rPr>
              <a:t>Entrée des joueurs</a:t>
            </a:r>
            <a:endParaRPr lang="fr-FR" altLang="fr-FR" sz="1400" b="1" dirty="0">
              <a:solidFill>
                <a:schemeClr val="accent5">
                  <a:lumMod val="50000"/>
                </a:schemeClr>
              </a:solidFill>
              <a:latin typeface="+mn-lt"/>
            </a:endParaRPr>
          </a:p>
        </p:txBody>
      </p:sp>
    </p:spTree>
    <p:extLst>
      <p:ext uri="{BB962C8B-B14F-4D97-AF65-F5344CB8AC3E}">
        <p14:creationId xmlns:p14="http://schemas.microsoft.com/office/powerpoint/2010/main" val="229802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6AFDC-899B-313F-EE54-3D62F5BD21E1}"/>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63FA0BFA-CECE-650A-BC89-2E5E2A67B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8959"/>
          </a:xfrm>
          <a:prstGeom prst="rect">
            <a:avLst/>
          </a:prstGeom>
        </p:spPr>
      </p:pic>
      <p:sp>
        <p:nvSpPr>
          <p:cNvPr id="3" name="Sous-titre 2">
            <a:extLst>
              <a:ext uri="{FF2B5EF4-FFF2-40B4-BE49-F238E27FC236}">
                <a16:creationId xmlns:a16="http://schemas.microsoft.com/office/drawing/2014/main" id="{47AA62C9-F0AD-E5E4-854E-336DEEDB5E6D}"/>
              </a:ext>
            </a:extLst>
          </p:cNvPr>
          <p:cNvSpPr>
            <a:spLocks noGrp="1"/>
          </p:cNvSpPr>
          <p:nvPr>
            <p:ph type="subTitle" idx="1"/>
          </p:nvPr>
        </p:nvSpPr>
        <p:spPr>
          <a:xfrm>
            <a:off x="1186544" y="2705471"/>
            <a:ext cx="10009414" cy="1839314"/>
          </a:xfrm>
        </p:spPr>
        <p:txBody>
          <a:bodyPr>
            <a:normAutofit/>
          </a:bodyPr>
          <a:lstStyle/>
          <a:p>
            <a:r>
              <a:rPr lang="fr-FR" sz="5400" dirty="0">
                <a:solidFill>
                  <a:schemeClr val="bg1"/>
                </a:solidFill>
              </a:rPr>
              <a:t>RASSEMBLEMENTS JEUNES</a:t>
            </a:r>
          </a:p>
          <a:p>
            <a:r>
              <a:rPr lang="fr-FR" sz="2800" dirty="0">
                <a:solidFill>
                  <a:schemeClr val="bg1"/>
                </a:solidFill>
              </a:rPr>
              <a:t>Référent : GERARD TORNABONI (U9)  </a:t>
            </a:r>
          </a:p>
        </p:txBody>
      </p:sp>
      <p:sp>
        <p:nvSpPr>
          <p:cNvPr id="4" name="Espace réservé du numéro de diapositive 3">
            <a:extLst>
              <a:ext uri="{FF2B5EF4-FFF2-40B4-BE49-F238E27FC236}">
                <a16:creationId xmlns:a16="http://schemas.microsoft.com/office/drawing/2014/main" id="{33357E2C-A5D9-F0FB-EF7D-9849E06BBAB0}"/>
              </a:ext>
            </a:extLst>
          </p:cNvPr>
          <p:cNvSpPr>
            <a:spLocks noGrp="1"/>
          </p:cNvSpPr>
          <p:nvPr>
            <p:ph type="sldNum" sz="quarter" idx="12"/>
          </p:nvPr>
        </p:nvSpPr>
        <p:spPr/>
        <p:txBody>
          <a:bodyPr/>
          <a:lstStyle/>
          <a:p>
            <a:fld id="{CBF7020E-56F3-4FF0-A2A7-8364A635CFFA}" type="slidenum">
              <a:rPr lang="fr-FR" smtClean="0">
                <a:solidFill>
                  <a:srgbClr val="3C4F7C"/>
                </a:solidFill>
              </a:rPr>
              <a:t>19</a:t>
            </a:fld>
            <a:endParaRPr lang="fr-FR" dirty="0">
              <a:solidFill>
                <a:srgbClr val="3C4F7C"/>
              </a:solidFill>
            </a:endParaRPr>
          </a:p>
        </p:txBody>
      </p:sp>
    </p:spTree>
    <p:extLst>
      <p:ext uri="{BB962C8B-B14F-4D97-AF65-F5344CB8AC3E}">
        <p14:creationId xmlns:p14="http://schemas.microsoft.com/office/powerpoint/2010/main" val="323131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2</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9" name="ZoneTexte 8">
            <a:extLst>
              <a:ext uri="{FF2B5EF4-FFF2-40B4-BE49-F238E27FC236}">
                <a16:creationId xmlns:a16="http://schemas.microsoft.com/office/drawing/2014/main" id="{5BA88F58-718C-44F8-97CC-B37312604C19}"/>
              </a:ext>
            </a:extLst>
          </p:cNvPr>
          <p:cNvSpPr txBox="1"/>
          <p:nvPr/>
        </p:nvSpPr>
        <p:spPr>
          <a:xfrm>
            <a:off x="1017722" y="457200"/>
            <a:ext cx="10117810" cy="646331"/>
          </a:xfrm>
          <a:prstGeom prst="rect">
            <a:avLst/>
          </a:prstGeom>
          <a:noFill/>
        </p:spPr>
        <p:txBody>
          <a:bodyPr wrap="square" rtlCol="0">
            <a:spAutoFit/>
          </a:bodyPr>
          <a:lstStyle/>
          <a:p>
            <a:r>
              <a:rPr lang="fr-FR" sz="3600" dirty="0">
                <a:solidFill>
                  <a:schemeClr val="bg1"/>
                </a:solidFill>
                <a:latin typeface="Exo 2" panose="00000500000000000000" pitchFamily="50" charset="0"/>
              </a:rPr>
              <a:t>Contexte et objectifs</a:t>
            </a:r>
            <a:endParaRPr lang="fr-FR" dirty="0">
              <a:solidFill>
                <a:schemeClr val="bg1"/>
              </a:solidFill>
              <a:latin typeface="Exo 2" panose="00000500000000000000" pitchFamily="50" charset="0"/>
            </a:endParaRPr>
          </a:p>
        </p:txBody>
      </p:sp>
      <p:sp>
        <p:nvSpPr>
          <p:cNvPr id="10" name="ZoneTexte 9">
            <a:extLst>
              <a:ext uri="{FF2B5EF4-FFF2-40B4-BE49-F238E27FC236}">
                <a16:creationId xmlns:a16="http://schemas.microsoft.com/office/drawing/2014/main" id="{A3631733-2B5A-428A-A409-2EB3110F9B44}"/>
              </a:ext>
            </a:extLst>
          </p:cNvPr>
          <p:cNvSpPr txBox="1"/>
          <p:nvPr/>
        </p:nvSpPr>
        <p:spPr>
          <a:xfrm>
            <a:off x="1017722" y="2319187"/>
            <a:ext cx="10635435" cy="3385542"/>
          </a:xfrm>
          <a:prstGeom prst="rect">
            <a:avLst/>
          </a:prstGeom>
          <a:noFill/>
        </p:spPr>
        <p:txBody>
          <a:bodyPr wrap="square" rtlCol="0">
            <a:spAutoFit/>
          </a:bodyPr>
          <a:lstStyle/>
          <a:p>
            <a:r>
              <a:rPr lang="fr-FR" b="1" dirty="0">
                <a:solidFill>
                  <a:schemeClr val="accent5">
                    <a:lumMod val="50000"/>
                  </a:schemeClr>
                </a:solidFill>
              </a:rPr>
              <a:t>Contexte :</a:t>
            </a:r>
          </a:p>
          <a:p>
            <a:pPr marL="285750" indent="-285750">
              <a:buFont typeface="Arial" panose="020B0604020202020204" pitchFamily="34" charset="0"/>
              <a:buChar char="•"/>
            </a:pPr>
            <a:r>
              <a:rPr lang="fr-FR" sz="1600" dirty="0">
                <a:solidFill>
                  <a:schemeClr val="accent5">
                    <a:lumMod val="50000"/>
                  </a:schemeClr>
                </a:solidFill>
              </a:rPr>
              <a:t>Grande fête du football des enfants sur le week-end des 23, 24 et 25 mai 2026 au stade à </a:t>
            </a:r>
            <a:r>
              <a:rPr lang="fr-FR" sz="1600" dirty="0" err="1">
                <a:solidFill>
                  <a:schemeClr val="accent5">
                    <a:lumMod val="50000"/>
                  </a:schemeClr>
                </a:solidFill>
              </a:rPr>
              <a:t>Hussigny</a:t>
            </a:r>
            <a:r>
              <a:rPr lang="fr-FR" sz="1600" dirty="0">
                <a:solidFill>
                  <a:schemeClr val="accent5">
                    <a:lumMod val="50000"/>
                  </a:schemeClr>
                </a:solidFill>
              </a:rPr>
              <a:t> </a:t>
            </a:r>
            <a:r>
              <a:rPr lang="fr-FR" sz="1600" dirty="0" err="1">
                <a:solidFill>
                  <a:schemeClr val="accent5">
                    <a:lumMod val="50000"/>
                  </a:schemeClr>
                </a:solidFill>
              </a:rPr>
              <a:t>Godbrange</a:t>
            </a:r>
            <a:endParaRPr lang="fr-FR" sz="1600" dirty="0">
              <a:solidFill>
                <a:schemeClr val="accent5">
                  <a:lumMod val="50000"/>
                </a:schemeClr>
              </a:solidFill>
            </a:endParaRPr>
          </a:p>
          <a:p>
            <a:pPr marL="285750" indent="-285750">
              <a:buFont typeface="Arial" panose="020B0604020202020204" pitchFamily="34" charset="0"/>
              <a:buChar char="•"/>
            </a:pPr>
            <a:r>
              <a:rPr lang="fr-FR" sz="1600" dirty="0">
                <a:solidFill>
                  <a:schemeClr val="accent5">
                    <a:lumMod val="50000"/>
                  </a:schemeClr>
                </a:solidFill>
              </a:rPr>
              <a:t>Mise en place de rassemblements (U7 et U9) </a:t>
            </a:r>
          </a:p>
          <a:p>
            <a:pPr marL="285750" indent="-285750">
              <a:buFont typeface="Arial" panose="020B0604020202020204" pitchFamily="34" charset="0"/>
              <a:buChar char="•"/>
            </a:pPr>
            <a:r>
              <a:rPr lang="fr-FR" sz="1600" dirty="0">
                <a:solidFill>
                  <a:schemeClr val="accent5">
                    <a:lumMod val="50000"/>
                  </a:schemeClr>
                </a:solidFill>
              </a:rPr>
              <a:t>Mise en place d’animations tout au long du week-end (citoyenneté)</a:t>
            </a:r>
          </a:p>
          <a:p>
            <a:endParaRPr lang="fr-FR" sz="1600" dirty="0">
              <a:solidFill>
                <a:schemeClr val="accent5">
                  <a:lumMod val="50000"/>
                </a:schemeClr>
              </a:solidFill>
            </a:endParaRPr>
          </a:p>
          <a:p>
            <a:endParaRPr lang="fr-FR" sz="1600" dirty="0">
              <a:solidFill>
                <a:schemeClr val="accent5">
                  <a:lumMod val="50000"/>
                </a:schemeClr>
              </a:solidFill>
            </a:endParaRPr>
          </a:p>
          <a:p>
            <a:r>
              <a:rPr lang="fr-FR" b="1" dirty="0">
                <a:solidFill>
                  <a:schemeClr val="accent5">
                    <a:lumMod val="50000"/>
                  </a:schemeClr>
                </a:solidFill>
              </a:rPr>
              <a:t>Objectifs :</a:t>
            </a:r>
          </a:p>
          <a:p>
            <a:pPr marL="285750" indent="-285750">
              <a:buFont typeface="Arial" panose="020B0604020202020204" pitchFamily="34" charset="0"/>
              <a:buChar char="•"/>
            </a:pPr>
            <a:r>
              <a:rPr lang="fr-FR" sz="1600" dirty="0">
                <a:solidFill>
                  <a:schemeClr val="accent5">
                    <a:lumMod val="50000"/>
                  </a:schemeClr>
                </a:solidFill>
              </a:rPr>
              <a:t>Valoriser la pratique du football des enfants</a:t>
            </a:r>
          </a:p>
          <a:p>
            <a:pPr marL="285750" indent="-285750">
              <a:buFont typeface="Arial" panose="020B0604020202020204" pitchFamily="34" charset="0"/>
              <a:buChar char="•"/>
            </a:pPr>
            <a:r>
              <a:rPr lang="fr-FR" sz="1600" dirty="0">
                <a:solidFill>
                  <a:schemeClr val="accent5">
                    <a:lumMod val="50000"/>
                  </a:schemeClr>
                </a:solidFill>
              </a:rPr>
              <a:t>Valoriser le travail des bénévoles issus des clubs mais également du District</a:t>
            </a:r>
          </a:p>
          <a:p>
            <a:pPr marL="285750" indent="-285750">
              <a:buFont typeface="Arial" panose="020B0604020202020204" pitchFamily="34" charset="0"/>
              <a:buChar char="•"/>
            </a:pPr>
            <a:r>
              <a:rPr lang="fr-FR" sz="1600" dirty="0">
                <a:solidFill>
                  <a:schemeClr val="accent5">
                    <a:lumMod val="50000"/>
                  </a:schemeClr>
                </a:solidFill>
              </a:rPr>
              <a:t>Transmettre des valeurs citoyennes par la mise en place d'ateliers</a:t>
            </a:r>
          </a:p>
          <a:p>
            <a:pPr marL="285750" indent="-285750">
              <a:buFont typeface="Arial" panose="020B0604020202020204" pitchFamily="34" charset="0"/>
              <a:buChar char="•"/>
            </a:pPr>
            <a:r>
              <a:rPr lang="fr-FR" sz="1600" dirty="0">
                <a:solidFill>
                  <a:schemeClr val="accent5">
                    <a:lumMod val="50000"/>
                  </a:schemeClr>
                </a:solidFill>
              </a:rPr>
              <a:t>Valoriser l'accompagnement des clubs du District</a:t>
            </a:r>
          </a:p>
          <a:p>
            <a:endParaRPr lang="fr-FR" sz="1600" dirty="0">
              <a:solidFill>
                <a:schemeClr val="accent5">
                  <a:lumMod val="50000"/>
                </a:schemeClr>
              </a:solidFill>
            </a:endParaRPr>
          </a:p>
          <a:p>
            <a:pPr marL="285750" indent="-285750">
              <a:buFont typeface="Arial" panose="020B0604020202020204" pitchFamily="34" charset="0"/>
              <a:buChar char="•"/>
            </a:pPr>
            <a:endParaRPr lang="fr-FR" dirty="0"/>
          </a:p>
        </p:txBody>
      </p:sp>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625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F7D0F-49D1-26A1-269E-DDE97F1072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FD8F0B5-986F-B5EB-B9EC-3D1D3AF96248}"/>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2D5BC73F-75D8-1368-8C18-F784881BD9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1125" cy="1976582"/>
          </a:xfrm>
        </p:spPr>
      </p:pic>
      <p:sp>
        <p:nvSpPr>
          <p:cNvPr id="6" name="Espace réservé du numéro de diapositive 5">
            <a:extLst>
              <a:ext uri="{FF2B5EF4-FFF2-40B4-BE49-F238E27FC236}">
                <a16:creationId xmlns:a16="http://schemas.microsoft.com/office/drawing/2014/main" id="{A018C715-6C9E-B0FF-EBB7-E142E22B5E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7020E-56F3-4FF0-A2A7-8364A635CFFA}" type="slidenum">
              <a:rPr kumimoji="0" lang="fr-FR" sz="1200" b="0" i="0" u="none" strike="noStrike" kern="1200" cap="none" spc="0" normalizeH="0" baseline="0" noProof="0" smtClean="0">
                <a:ln>
                  <a:noFill/>
                </a:ln>
                <a:solidFill>
                  <a:srgbClr val="3C4F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srgbClr val="3C4F7C"/>
              </a:solidFill>
              <a:effectLst/>
              <a:uLnTx/>
              <a:uFillTx/>
              <a:latin typeface="Calibri" panose="020F0502020204030204"/>
              <a:ea typeface="+mn-ea"/>
              <a:cs typeface="+mn-cs"/>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7EEE058A-39E1-564C-AA04-7C94738E1C19}"/>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9" name="ZoneTexte 8">
            <a:extLst>
              <a:ext uri="{FF2B5EF4-FFF2-40B4-BE49-F238E27FC236}">
                <a16:creationId xmlns:a16="http://schemas.microsoft.com/office/drawing/2014/main" id="{14F77789-2D8C-BE02-1F7F-383F6C26617C}"/>
              </a:ext>
            </a:extLst>
          </p:cNvPr>
          <p:cNvSpPr txBox="1"/>
          <p:nvPr/>
        </p:nvSpPr>
        <p:spPr>
          <a:xfrm>
            <a:off x="1017722" y="457200"/>
            <a:ext cx="10117810" cy="1200329"/>
          </a:xfrm>
          <a:prstGeom prst="rect">
            <a:avLst/>
          </a:prstGeom>
          <a:noFill/>
        </p:spPr>
        <p:txBody>
          <a:bodyPr wrap="square" rtlCol="0">
            <a:spAutoFit/>
          </a:bodyPr>
          <a:lstStyle/>
          <a:p>
            <a:pPr algn="ctr">
              <a:defRPr/>
            </a:pPr>
            <a:r>
              <a:rPr lang="fr-FR" sz="3600" dirty="0">
                <a:solidFill>
                  <a:schemeClr val="bg1"/>
                </a:solidFill>
              </a:rPr>
              <a:t>U9  DIMANCHE 24 MAI 2026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white"/>
              </a:solidFill>
              <a:effectLst/>
              <a:uLnTx/>
              <a:uFillTx/>
              <a:latin typeface="Exo 2" panose="00000500000000000000" pitchFamily="50" charset="0"/>
              <a:ea typeface="+mn-ea"/>
              <a:cs typeface="+mn-cs"/>
            </a:endParaRPr>
          </a:p>
        </p:txBody>
      </p:sp>
      <p:sp>
        <p:nvSpPr>
          <p:cNvPr id="7" name="ZoneTexte 6">
            <a:extLst>
              <a:ext uri="{FF2B5EF4-FFF2-40B4-BE49-F238E27FC236}">
                <a16:creationId xmlns:a16="http://schemas.microsoft.com/office/drawing/2014/main" id="{686801C4-A768-B3E3-3351-0F57E555F389}"/>
              </a:ext>
            </a:extLst>
          </p:cNvPr>
          <p:cNvSpPr txBox="1"/>
          <p:nvPr/>
        </p:nvSpPr>
        <p:spPr>
          <a:xfrm>
            <a:off x="8454324" y="6424047"/>
            <a:ext cx="268120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3C4F7C"/>
                </a:solidFill>
                <a:effectLst/>
                <a:uLnTx/>
                <a:uFillTx/>
                <a:latin typeface="Exo 2" panose="00000500000000000000" pitchFamily="50" charset="0"/>
                <a:ea typeface="+mn-ea"/>
                <a:cs typeface="+mn-cs"/>
              </a:rPr>
              <a:t>DISTRICT MEURTHE-ET-MOSELLE DE FOOTBALL</a:t>
            </a:r>
          </a:p>
        </p:txBody>
      </p:sp>
      <p:pic>
        <p:nvPicPr>
          <p:cNvPr id="4" name="Image 3">
            <a:extLst>
              <a:ext uri="{FF2B5EF4-FFF2-40B4-BE49-F238E27FC236}">
                <a16:creationId xmlns:a16="http://schemas.microsoft.com/office/drawing/2014/main" id="{C2BE3319-DBFB-10B1-3AC4-D412410FB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6F000E93-33A0-1A1E-E6B0-CD42F9F0BC1A}"/>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id="{05F72387-FA80-13E4-0E09-0B7053F4D5A7}"/>
              </a:ext>
            </a:extLst>
          </p:cNvPr>
          <p:cNvSpPr txBox="1">
            <a:spLocks/>
          </p:cNvSpPr>
          <p:nvPr/>
        </p:nvSpPr>
        <p:spPr>
          <a:xfrm>
            <a:off x="1485900" y="2030788"/>
            <a:ext cx="9220200" cy="6155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err="1"/>
              <a:t>Contenus</a:t>
            </a:r>
            <a:r>
              <a:rPr lang="de-DE" dirty="0"/>
              <a:t> et </a:t>
            </a:r>
            <a:r>
              <a:rPr lang="de-DE" dirty="0" err="1"/>
              <a:t>organisation</a:t>
            </a:r>
            <a:endParaRPr lang="fr-FR" dirty="0"/>
          </a:p>
        </p:txBody>
      </p:sp>
      <p:sp>
        <p:nvSpPr>
          <p:cNvPr id="11" name="Espace réservé de la date 1">
            <a:extLst>
              <a:ext uri="{FF2B5EF4-FFF2-40B4-BE49-F238E27FC236}">
                <a16:creationId xmlns:a16="http://schemas.microsoft.com/office/drawing/2014/main" id="{F1ED9DD5-F57F-4E0B-2A5F-F1B9F311C671}"/>
              </a:ext>
            </a:extLst>
          </p:cNvPr>
          <p:cNvSpPr txBox="1">
            <a:spLocks/>
          </p:cNvSpPr>
          <p:nvPr/>
        </p:nvSpPr>
        <p:spPr>
          <a:xfrm>
            <a:off x="1638300" y="2941637"/>
            <a:ext cx="8915400" cy="304800"/>
          </a:xfrm>
          <a:prstGeom prst="rect">
            <a:avLst/>
          </a:prstGeom>
        </p:spPr>
        <p:txBody>
          <a:bodyPr/>
          <a:lstStyle>
            <a:defPPr>
              <a:defRPr lang="fr-FR"/>
            </a:defPPr>
            <a:lvl1pPr marL="0" algn="l" defTabSz="914400" rtl="0" eaLnBrk="1" latinLnBrk="0" hangingPunct="1">
              <a:defRPr lang="en-US" sz="2000" kern="1200" spc="204" smtClean="0">
                <a:solidFill>
                  <a:srgbClr val="D1D3D4"/>
                </a:solidFill>
                <a:latin typeface="FFF Equipe" charset="0"/>
                <a:ea typeface="FFF Equipe" charset="0"/>
                <a:cs typeface="FFF Equip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u="sng" dirty="0">
                <a:solidFill>
                  <a:srgbClr val="C0504D"/>
                </a:solidFill>
                <a:latin typeface="FFF Equipe" panose="02000503000000020004" pitchFamily="50" charset="0"/>
              </a:rPr>
              <a:t>DIMANCHE 24 </a:t>
            </a:r>
            <a:r>
              <a:rPr lang="de-DE" b="1" u="sng" dirty="0" err="1">
                <a:solidFill>
                  <a:srgbClr val="C0504D"/>
                </a:solidFill>
                <a:latin typeface="FFF Equipe" panose="02000503000000020004" pitchFamily="50" charset="0"/>
              </a:rPr>
              <a:t>mai</a:t>
            </a:r>
            <a:r>
              <a:rPr lang="de-DE" b="1" u="sng" dirty="0">
                <a:solidFill>
                  <a:srgbClr val="C0504D"/>
                </a:solidFill>
                <a:latin typeface="FFF Equipe" panose="02000503000000020004" pitchFamily="50" charset="0"/>
              </a:rPr>
              <a:t> 2026 : TERRAIN SYNTHETIQUE/TERRAIN VERT</a:t>
            </a:r>
          </a:p>
          <a:p>
            <a:endParaRPr lang="de-DE" dirty="0">
              <a:solidFill>
                <a:schemeClr val="accent1"/>
              </a:solidFill>
              <a:latin typeface="FFF Equipe" panose="02000503000000020004" pitchFamily="50" charset="0"/>
            </a:endParaRPr>
          </a:p>
          <a:p>
            <a:pPr algn="ctr"/>
            <a:r>
              <a:rPr lang="de-DE" b="1" dirty="0">
                <a:solidFill>
                  <a:schemeClr val="accent1"/>
                </a:solidFill>
                <a:latin typeface="FFF Equipe" panose="02000503000000020004" pitchFamily="50" charset="0"/>
              </a:rPr>
              <a:t>1er  </a:t>
            </a:r>
            <a:r>
              <a:rPr lang="de-DE" b="1" dirty="0" err="1">
                <a:solidFill>
                  <a:schemeClr val="accent1"/>
                </a:solidFill>
                <a:latin typeface="FFF Equipe" panose="02000503000000020004" pitchFamily="50" charset="0"/>
              </a:rPr>
              <a:t>créneau</a:t>
            </a:r>
            <a:r>
              <a:rPr lang="de-DE" b="1" dirty="0">
                <a:solidFill>
                  <a:schemeClr val="accent1"/>
                </a:solidFill>
                <a:latin typeface="FFF Equipe" panose="02000503000000020004" pitchFamily="50" charset="0"/>
              </a:rPr>
              <a:t> - 10h00-11h45 (50 </a:t>
            </a:r>
            <a:r>
              <a:rPr lang="de-DE" b="1" dirty="0" err="1">
                <a:solidFill>
                  <a:schemeClr val="accent1"/>
                </a:solidFill>
                <a:latin typeface="FFF Equipe" panose="02000503000000020004" pitchFamily="50" charset="0"/>
              </a:rPr>
              <a:t>équipes</a:t>
            </a:r>
            <a:r>
              <a:rPr lang="de-DE" b="1" dirty="0">
                <a:solidFill>
                  <a:schemeClr val="accent1"/>
                </a:solidFill>
                <a:latin typeface="FFF Equipe" panose="02000503000000020004" pitchFamily="50" charset="0"/>
              </a:rPr>
              <a:t> GROUPES DE NIVEAUX)</a:t>
            </a:r>
          </a:p>
          <a:p>
            <a:pPr algn="ctr"/>
            <a:endParaRPr lang="de-DE" b="1" dirty="0">
              <a:solidFill>
                <a:schemeClr val="accent1"/>
              </a:solidFill>
              <a:latin typeface="FFF Equipe" panose="02000503000000020004" pitchFamily="50" charset="0"/>
            </a:endParaRPr>
          </a:p>
          <a:p>
            <a:pPr algn="ctr"/>
            <a:endParaRPr lang="de-DE" b="1" dirty="0">
              <a:solidFill>
                <a:schemeClr val="accent1"/>
              </a:solidFill>
              <a:latin typeface="FFF Equipe" panose="02000503000000020004" pitchFamily="50" charset="0"/>
            </a:endParaRPr>
          </a:p>
          <a:p>
            <a:pPr algn="ctr"/>
            <a:r>
              <a:rPr lang="de-DE" b="1" dirty="0">
                <a:solidFill>
                  <a:schemeClr val="accent1"/>
                </a:solidFill>
                <a:latin typeface="FFF Equipe" panose="02000503000000020004" pitchFamily="50" charset="0"/>
              </a:rPr>
              <a:t>   2ème  </a:t>
            </a:r>
            <a:r>
              <a:rPr lang="de-DE" b="1" dirty="0" err="1">
                <a:solidFill>
                  <a:schemeClr val="accent1"/>
                </a:solidFill>
                <a:latin typeface="FFF Equipe" panose="02000503000000020004" pitchFamily="50" charset="0"/>
              </a:rPr>
              <a:t>créneau</a:t>
            </a:r>
            <a:r>
              <a:rPr lang="de-DE" b="1" dirty="0">
                <a:solidFill>
                  <a:schemeClr val="accent1"/>
                </a:solidFill>
                <a:latin typeface="FFF Equipe" panose="02000503000000020004" pitchFamily="50" charset="0"/>
              </a:rPr>
              <a:t> - 13h30-15h30 (50 </a:t>
            </a:r>
            <a:r>
              <a:rPr lang="de-DE" b="1" dirty="0" err="1">
                <a:solidFill>
                  <a:schemeClr val="accent1"/>
                </a:solidFill>
                <a:latin typeface="FFF Equipe" panose="02000503000000020004" pitchFamily="50" charset="0"/>
              </a:rPr>
              <a:t>équipes</a:t>
            </a:r>
            <a:r>
              <a:rPr lang="de-DE" b="1" dirty="0">
                <a:solidFill>
                  <a:schemeClr val="accent1"/>
                </a:solidFill>
                <a:latin typeface="FFF Equipe" panose="02000503000000020004" pitchFamily="50" charset="0"/>
              </a:rPr>
              <a:t> GROUPES DE NIVEAUX )</a:t>
            </a:r>
          </a:p>
          <a:p>
            <a:pPr algn="ctr"/>
            <a:endParaRPr lang="de-DE" b="1" dirty="0">
              <a:solidFill>
                <a:schemeClr val="accent1"/>
              </a:solidFill>
              <a:latin typeface="FFF Equipe" panose="02000503000000020004" pitchFamily="50" charset="0"/>
            </a:endParaRPr>
          </a:p>
          <a:p>
            <a:pPr algn="ctr"/>
            <a:endParaRPr lang="de-DE" b="1" dirty="0">
              <a:solidFill>
                <a:schemeClr val="accent1"/>
              </a:solidFill>
              <a:latin typeface="FFF Equipe" panose="02000503000000020004" pitchFamily="50" charset="0"/>
            </a:endParaRPr>
          </a:p>
          <a:p>
            <a:endParaRPr lang="de-DE" sz="1400" b="1" u="sng" dirty="0">
              <a:solidFill>
                <a:srgbClr val="C0504D"/>
              </a:solidFill>
              <a:latin typeface="FFF Equipe" panose="02000503000000020004" pitchFamily="50" charset="0"/>
            </a:endParaRPr>
          </a:p>
          <a:p>
            <a:endParaRPr lang="de-DE" sz="1400" b="1" u="sng" dirty="0">
              <a:solidFill>
                <a:srgbClr val="C0504D"/>
              </a:solidFill>
              <a:latin typeface="FFF Equipe" panose="02000503000000020004" pitchFamily="50" charset="0"/>
            </a:endParaRPr>
          </a:p>
          <a:p>
            <a:endParaRPr lang="de-DE" sz="1400" b="1" u="sng" dirty="0">
              <a:solidFill>
                <a:srgbClr val="C0504D"/>
              </a:solidFill>
              <a:latin typeface="FFF Equipe" panose="02000503000000020004" pitchFamily="50" charset="0"/>
            </a:endParaRPr>
          </a:p>
          <a:p>
            <a:endParaRPr lang="de-DE" sz="1400" b="1" dirty="0">
              <a:solidFill>
                <a:srgbClr val="1F497D"/>
              </a:solidFill>
              <a:latin typeface="FFF Equipe" panose="02000503000000020004" pitchFamily="50" charset="0"/>
            </a:endParaRPr>
          </a:p>
          <a:p>
            <a:pPr lvl="1"/>
            <a:r>
              <a:rPr lang="de-DE" sz="1400" b="1" dirty="0">
                <a:solidFill>
                  <a:srgbClr val="1F497D"/>
                </a:solidFill>
                <a:latin typeface="FFF Equipe" panose="02000503000000020004" pitchFamily="50" charset="0"/>
              </a:rPr>
              <a:t>	</a:t>
            </a:r>
            <a:endParaRPr lang="fr-FR" sz="1400" b="1" dirty="0">
              <a:solidFill>
                <a:srgbClr val="1F497D"/>
              </a:solidFill>
              <a:latin typeface="FFF Equipe" panose="02000503000000020004" pitchFamily="50" charset="0"/>
            </a:endParaRPr>
          </a:p>
          <a:p>
            <a:pPr lvl="1"/>
            <a:endParaRPr lang="fr-FR" sz="1400" b="1" dirty="0">
              <a:solidFill>
                <a:srgbClr val="C0504D"/>
              </a:solidFill>
              <a:latin typeface="FFF Equipe" panose="02000503000000020004" pitchFamily="50" charset="0"/>
            </a:endParaRPr>
          </a:p>
          <a:p>
            <a:pPr lvl="1"/>
            <a:endParaRPr lang="fr-FR" sz="1400" dirty="0">
              <a:solidFill>
                <a:srgbClr val="1F497D"/>
              </a:solidFill>
              <a:latin typeface="FFF Equipe" panose="02000503000000020004" pitchFamily="50" charset="0"/>
            </a:endParaRPr>
          </a:p>
        </p:txBody>
      </p:sp>
    </p:spTree>
    <p:extLst>
      <p:ext uri="{BB962C8B-B14F-4D97-AF65-F5344CB8AC3E}">
        <p14:creationId xmlns:p14="http://schemas.microsoft.com/office/powerpoint/2010/main" val="279491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47DD7-479D-BF58-47B3-ADE76BFD130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09E649C-4664-53F9-79CE-00EAD21A4B64}"/>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B345D022-6C45-2DF0-B41A-BFB9F3E2FB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D20CC57B-BDAB-4DAC-08D0-E1B9CF272EA4}"/>
              </a:ext>
            </a:extLst>
          </p:cNvPr>
          <p:cNvSpPr>
            <a:spLocks noGrp="1"/>
          </p:cNvSpPr>
          <p:nvPr>
            <p:ph type="sldNum" sz="quarter" idx="12"/>
          </p:nvPr>
        </p:nvSpPr>
        <p:spPr/>
        <p:txBody>
          <a:bodyPr/>
          <a:lstStyle/>
          <a:p>
            <a:fld id="{CBF7020E-56F3-4FF0-A2A7-8364A635CFFA}" type="slidenum">
              <a:rPr lang="fr-FR" smtClean="0">
                <a:solidFill>
                  <a:srgbClr val="3C4F7C"/>
                </a:solidFill>
              </a:rPr>
              <a:t>21</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F36E9BFD-A031-CFCF-B940-D74C9FDF8109}"/>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7" name="ZoneTexte 6">
            <a:extLst>
              <a:ext uri="{FF2B5EF4-FFF2-40B4-BE49-F238E27FC236}">
                <a16:creationId xmlns:a16="http://schemas.microsoft.com/office/drawing/2014/main" id="{ED621916-DDE8-056B-A943-FF8266C90534}"/>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122E9B00-B69A-74DD-0745-5BC350198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F370BEF2-3D41-FAF5-E4F8-D28DB6650252}"/>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41C4E522-1A83-CDCF-DFE7-9B2D88A34D17}"/>
              </a:ext>
            </a:extLst>
          </p:cNvPr>
          <p:cNvSpPr txBox="1"/>
          <p:nvPr/>
        </p:nvSpPr>
        <p:spPr>
          <a:xfrm>
            <a:off x="1017722" y="457200"/>
            <a:ext cx="10117810" cy="646331"/>
          </a:xfrm>
          <a:prstGeom prst="rect">
            <a:avLst/>
          </a:prstGeom>
          <a:noFill/>
        </p:spPr>
        <p:txBody>
          <a:bodyPr wrap="square" rtlCol="0">
            <a:spAutoFit/>
          </a:bodyPr>
          <a:lstStyle/>
          <a:p>
            <a:pPr algn="ctr"/>
            <a:r>
              <a:rPr lang="fr-FR" sz="3600" dirty="0">
                <a:solidFill>
                  <a:schemeClr val="bg1"/>
                </a:solidFill>
                <a:latin typeface="Exo 2" panose="00000500000000000000" pitchFamily="50" charset="0"/>
              </a:rPr>
              <a:t>JND U9 DIMANCHE 24/05/2026 </a:t>
            </a:r>
            <a:endParaRPr lang="fr-FR" dirty="0">
              <a:solidFill>
                <a:schemeClr val="bg1"/>
              </a:solidFill>
              <a:latin typeface="Exo 2" panose="00000500000000000000" pitchFamily="50" charset="0"/>
            </a:endParaRPr>
          </a:p>
        </p:txBody>
      </p:sp>
      <p:pic>
        <p:nvPicPr>
          <p:cNvPr id="13" name="Image 12" descr="Une image contenant carte, Photographie aérienne, aérien, circuit&#10;&#10;Le contenu généré par l’IA peut être incorrect.">
            <a:extLst>
              <a:ext uri="{FF2B5EF4-FFF2-40B4-BE49-F238E27FC236}">
                <a16:creationId xmlns:a16="http://schemas.microsoft.com/office/drawing/2014/main" id="{C583284D-4F45-3C0F-99D9-628C5F251AC1}"/>
              </a:ext>
            </a:extLst>
          </p:cNvPr>
          <p:cNvPicPr>
            <a:picLocks noChangeAspect="1"/>
          </p:cNvPicPr>
          <p:nvPr/>
        </p:nvPicPr>
        <p:blipFill>
          <a:blip r:embed="rId5"/>
          <a:stretch>
            <a:fillRect/>
          </a:stretch>
        </p:blipFill>
        <p:spPr>
          <a:xfrm>
            <a:off x="5433138" y="2341707"/>
            <a:ext cx="4791744" cy="3934374"/>
          </a:xfrm>
          <a:prstGeom prst="rect">
            <a:avLst/>
          </a:prstGeom>
        </p:spPr>
      </p:pic>
      <p:sp>
        <p:nvSpPr>
          <p:cNvPr id="19" name="ZoneTexte 3">
            <a:extLst>
              <a:ext uri="{FF2B5EF4-FFF2-40B4-BE49-F238E27FC236}">
                <a16:creationId xmlns:a16="http://schemas.microsoft.com/office/drawing/2014/main" id="{86AE667E-A5D3-D7CA-01FF-9218B02E05F6}"/>
              </a:ext>
            </a:extLst>
          </p:cNvPr>
          <p:cNvSpPr txBox="1">
            <a:spLocks noChangeArrowheads="1"/>
          </p:cNvSpPr>
          <p:nvPr/>
        </p:nvSpPr>
        <p:spPr bwMode="auto">
          <a:xfrm rot="14250660">
            <a:off x="7175452" y="2580967"/>
            <a:ext cx="1147808" cy="837373"/>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1</a:t>
            </a:r>
          </a:p>
        </p:txBody>
      </p:sp>
      <p:sp>
        <p:nvSpPr>
          <p:cNvPr id="14" name="ZoneTexte 3">
            <a:extLst>
              <a:ext uri="{FF2B5EF4-FFF2-40B4-BE49-F238E27FC236}">
                <a16:creationId xmlns:a16="http://schemas.microsoft.com/office/drawing/2014/main" id="{EBE00FF6-F40E-21E3-5995-7657705AC852}"/>
              </a:ext>
            </a:extLst>
          </p:cNvPr>
          <p:cNvSpPr txBox="1">
            <a:spLocks noChangeArrowheads="1"/>
          </p:cNvSpPr>
          <p:nvPr/>
        </p:nvSpPr>
        <p:spPr bwMode="auto">
          <a:xfrm rot="14435842">
            <a:off x="6376169" y="3168924"/>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2</a:t>
            </a:r>
          </a:p>
        </p:txBody>
      </p:sp>
      <p:sp>
        <p:nvSpPr>
          <p:cNvPr id="15" name="ZoneTexte 3">
            <a:extLst>
              <a:ext uri="{FF2B5EF4-FFF2-40B4-BE49-F238E27FC236}">
                <a16:creationId xmlns:a16="http://schemas.microsoft.com/office/drawing/2014/main" id="{DC281FC0-099B-2F17-6104-C79A4674B80C}"/>
              </a:ext>
            </a:extLst>
          </p:cNvPr>
          <p:cNvSpPr txBox="1">
            <a:spLocks noChangeArrowheads="1"/>
          </p:cNvSpPr>
          <p:nvPr/>
        </p:nvSpPr>
        <p:spPr bwMode="auto">
          <a:xfrm rot="14384297">
            <a:off x="8391290" y="4523086"/>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3</a:t>
            </a:r>
          </a:p>
        </p:txBody>
      </p:sp>
      <p:sp>
        <p:nvSpPr>
          <p:cNvPr id="25" name="ZoneTexte 3">
            <a:extLst>
              <a:ext uri="{FF2B5EF4-FFF2-40B4-BE49-F238E27FC236}">
                <a16:creationId xmlns:a16="http://schemas.microsoft.com/office/drawing/2014/main" id="{4890502D-196A-4693-CC1D-226B382D3C58}"/>
              </a:ext>
            </a:extLst>
          </p:cNvPr>
          <p:cNvSpPr txBox="1">
            <a:spLocks noChangeArrowheads="1"/>
          </p:cNvSpPr>
          <p:nvPr/>
        </p:nvSpPr>
        <p:spPr bwMode="auto">
          <a:xfrm rot="14589005">
            <a:off x="7330048" y="5089085"/>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4</a:t>
            </a:r>
          </a:p>
        </p:txBody>
      </p:sp>
      <p:sp>
        <p:nvSpPr>
          <p:cNvPr id="26" name="ZoneTexte 3">
            <a:extLst>
              <a:ext uri="{FF2B5EF4-FFF2-40B4-BE49-F238E27FC236}">
                <a16:creationId xmlns:a16="http://schemas.microsoft.com/office/drawing/2014/main" id="{316E9E6D-ECBD-3A0A-F584-58B833D4E247}"/>
              </a:ext>
            </a:extLst>
          </p:cNvPr>
          <p:cNvSpPr txBox="1">
            <a:spLocks noChangeArrowheads="1"/>
          </p:cNvSpPr>
          <p:nvPr/>
        </p:nvSpPr>
        <p:spPr bwMode="auto">
          <a:xfrm rot="19696038">
            <a:off x="7341498" y="3854991"/>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5</a:t>
            </a:r>
          </a:p>
        </p:txBody>
      </p:sp>
      <p:cxnSp>
        <p:nvCxnSpPr>
          <p:cNvPr id="32" name="Connecteur droit avec flèche 31">
            <a:extLst>
              <a:ext uri="{FF2B5EF4-FFF2-40B4-BE49-F238E27FC236}">
                <a16:creationId xmlns:a16="http://schemas.microsoft.com/office/drawing/2014/main" id="{74BEC218-52C8-BE15-A713-308BAEE6E8A3}"/>
              </a:ext>
            </a:extLst>
          </p:cNvPr>
          <p:cNvCxnSpPr>
            <a:cxnSpLocks/>
          </p:cNvCxnSpPr>
          <p:nvPr/>
        </p:nvCxnSpPr>
        <p:spPr>
          <a:xfrm flipH="1">
            <a:off x="7139714" y="3429000"/>
            <a:ext cx="3137127" cy="157236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7">
            <a:extLst>
              <a:ext uri="{FF2B5EF4-FFF2-40B4-BE49-F238E27FC236}">
                <a16:creationId xmlns:a16="http://schemas.microsoft.com/office/drawing/2014/main" id="{7453F3B9-FF67-2972-0379-8A6B5FB71192}"/>
              </a:ext>
            </a:extLst>
          </p:cNvPr>
          <p:cNvSpPr txBox="1">
            <a:spLocks noChangeArrowheads="1"/>
          </p:cNvSpPr>
          <p:nvPr/>
        </p:nvSpPr>
        <p:spPr bwMode="auto">
          <a:xfrm>
            <a:off x="9933721" y="3137097"/>
            <a:ext cx="2621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2"/>
              </a:buClr>
              <a:buSzPct val="85000"/>
              <a:buFont typeface="Wingdings 2" panose="05020102010507070707" pitchFamily="18" charset="2"/>
              <a:buChar char=""/>
              <a:defRPr sz="25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fr-FR" altLang="fr-FR" sz="1800" b="1" dirty="0">
                <a:solidFill>
                  <a:schemeClr val="accent5">
                    <a:lumMod val="50000"/>
                  </a:schemeClr>
                </a:solidFill>
                <a:latin typeface="+mn-lt"/>
              </a:rPr>
              <a:t>Entrée des joueurs</a:t>
            </a:r>
            <a:endParaRPr lang="fr-FR" altLang="fr-FR" sz="1400" b="1" dirty="0">
              <a:solidFill>
                <a:schemeClr val="accent5">
                  <a:lumMod val="50000"/>
                </a:schemeClr>
              </a:solidFill>
              <a:latin typeface="+mn-lt"/>
            </a:endParaRPr>
          </a:p>
        </p:txBody>
      </p:sp>
      <p:pic>
        <p:nvPicPr>
          <p:cNvPr id="10" name="Image 9" descr="Une image contenant capture d’écran&#10;&#10;Le contenu généré par l’IA peut être incorrect.">
            <a:extLst>
              <a:ext uri="{FF2B5EF4-FFF2-40B4-BE49-F238E27FC236}">
                <a16:creationId xmlns:a16="http://schemas.microsoft.com/office/drawing/2014/main" id="{248494F0-8A4D-0795-D683-06FB109AE00A}"/>
              </a:ext>
            </a:extLst>
          </p:cNvPr>
          <p:cNvPicPr>
            <a:picLocks noChangeAspect="1"/>
          </p:cNvPicPr>
          <p:nvPr/>
        </p:nvPicPr>
        <p:blipFill>
          <a:blip r:embed="rId6"/>
          <a:stretch>
            <a:fillRect/>
          </a:stretch>
        </p:blipFill>
        <p:spPr>
          <a:xfrm>
            <a:off x="419821" y="2294815"/>
            <a:ext cx="4895274" cy="3981266"/>
          </a:xfrm>
          <a:prstGeom prst="rect">
            <a:avLst/>
          </a:prstGeom>
        </p:spPr>
      </p:pic>
      <p:sp>
        <p:nvSpPr>
          <p:cNvPr id="11" name="ZoneTexte 3">
            <a:extLst>
              <a:ext uri="{FF2B5EF4-FFF2-40B4-BE49-F238E27FC236}">
                <a16:creationId xmlns:a16="http://schemas.microsoft.com/office/drawing/2014/main" id="{0FBD6831-5A95-CD41-7014-12A5FE1EA81B}"/>
              </a:ext>
            </a:extLst>
          </p:cNvPr>
          <p:cNvSpPr txBox="1">
            <a:spLocks noChangeArrowheads="1"/>
          </p:cNvSpPr>
          <p:nvPr/>
        </p:nvSpPr>
        <p:spPr bwMode="auto">
          <a:xfrm rot="14250660">
            <a:off x="2293553" y="2806012"/>
            <a:ext cx="1147808" cy="837373"/>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1</a:t>
            </a:r>
          </a:p>
        </p:txBody>
      </p:sp>
      <p:sp>
        <p:nvSpPr>
          <p:cNvPr id="16" name="ZoneTexte 3">
            <a:extLst>
              <a:ext uri="{FF2B5EF4-FFF2-40B4-BE49-F238E27FC236}">
                <a16:creationId xmlns:a16="http://schemas.microsoft.com/office/drawing/2014/main" id="{D9E62436-BCCF-82AC-4B04-B8E04FDE421E}"/>
              </a:ext>
            </a:extLst>
          </p:cNvPr>
          <p:cNvSpPr txBox="1">
            <a:spLocks noChangeArrowheads="1"/>
          </p:cNvSpPr>
          <p:nvPr/>
        </p:nvSpPr>
        <p:spPr bwMode="auto">
          <a:xfrm rot="14435842">
            <a:off x="804731" y="3288121"/>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2</a:t>
            </a:r>
          </a:p>
        </p:txBody>
      </p:sp>
      <p:sp>
        <p:nvSpPr>
          <p:cNvPr id="17" name="ZoneTexte 3">
            <a:extLst>
              <a:ext uri="{FF2B5EF4-FFF2-40B4-BE49-F238E27FC236}">
                <a16:creationId xmlns:a16="http://schemas.microsoft.com/office/drawing/2014/main" id="{9EA8CA73-C239-30D2-6B00-8C65293D51F5}"/>
              </a:ext>
            </a:extLst>
          </p:cNvPr>
          <p:cNvSpPr txBox="1">
            <a:spLocks noChangeArrowheads="1"/>
          </p:cNvSpPr>
          <p:nvPr/>
        </p:nvSpPr>
        <p:spPr bwMode="auto">
          <a:xfrm rot="14384297">
            <a:off x="3364912" y="4383994"/>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3</a:t>
            </a:r>
          </a:p>
        </p:txBody>
      </p:sp>
      <p:sp>
        <p:nvSpPr>
          <p:cNvPr id="18" name="ZoneTexte 3">
            <a:extLst>
              <a:ext uri="{FF2B5EF4-FFF2-40B4-BE49-F238E27FC236}">
                <a16:creationId xmlns:a16="http://schemas.microsoft.com/office/drawing/2014/main" id="{3300DFD2-6CCB-A43E-4BCE-850406877F9B}"/>
              </a:ext>
            </a:extLst>
          </p:cNvPr>
          <p:cNvSpPr txBox="1">
            <a:spLocks noChangeArrowheads="1"/>
          </p:cNvSpPr>
          <p:nvPr/>
        </p:nvSpPr>
        <p:spPr bwMode="auto">
          <a:xfrm rot="14589005">
            <a:off x="2149165" y="5004592"/>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4</a:t>
            </a:r>
          </a:p>
        </p:txBody>
      </p:sp>
      <p:sp>
        <p:nvSpPr>
          <p:cNvPr id="20" name="ZoneTexte 3">
            <a:extLst>
              <a:ext uri="{FF2B5EF4-FFF2-40B4-BE49-F238E27FC236}">
                <a16:creationId xmlns:a16="http://schemas.microsoft.com/office/drawing/2014/main" id="{30152C86-1BBC-0325-0544-DB114B69DD78}"/>
              </a:ext>
            </a:extLst>
          </p:cNvPr>
          <p:cNvSpPr txBox="1">
            <a:spLocks noChangeArrowheads="1"/>
          </p:cNvSpPr>
          <p:nvPr/>
        </p:nvSpPr>
        <p:spPr bwMode="auto">
          <a:xfrm rot="19696038">
            <a:off x="2187881" y="3882977"/>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5</a:t>
            </a:r>
          </a:p>
        </p:txBody>
      </p:sp>
    </p:spTree>
    <p:extLst>
      <p:ext uri="{BB962C8B-B14F-4D97-AF65-F5344CB8AC3E}">
        <p14:creationId xmlns:p14="http://schemas.microsoft.com/office/powerpoint/2010/main" val="3931479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235BA-0466-C625-3533-069EF1BEF376}"/>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F5C9DAF6-FB99-B021-9C5F-B4655DF1B4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8959"/>
          </a:xfrm>
          <a:prstGeom prst="rect">
            <a:avLst/>
          </a:prstGeom>
        </p:spPr>
      </p:pic>
      <p:sp>
        <p:nvSpPr>
          <p:cNvPr id="3" name="Sous-titre 2">
            <a:extLst>
              <a:ext uri="{FF2B5EF4-FFF2-40B4-BE49-F238E27FC236}">
                <a16:creationId xmlns:a16="http://schemas.microsoft.com/office/drawing/2014/main" id="{0F8FECA5-0A0B-88C8-5416-D34035047050}"/>
              </a:ext>
            </a:extLst>
          </p:cNvPr>
          <p:cNvSpPr>
            <a:spLocks noGrp="1"/>
          </p:cNvSpPr>
          <p:nvPr>
            <p:ph type="subTitle" idx="1"/>
          </p:nvPr>
        </p:nvSpPr>
        <p:spPr>
          <a:xfrm>
            <a:off x="1186544" y="2705471"/>
            <a:ext cx="10009414" cy="1839314"/>
          </a:xfrm>
        </p:spPr>
        <p:txBody>
          <a:bodyPr>
            <a:normAutofit/>
          </a:bodyPr>
          <a:lstStyle/>
          <a:p>
            <a:r>
              <a:rPr lang="fr-FR" sz="5400" dirty="0">
                <a:solidFill>
                  <a:schemeClr val="bg1"/>
                </a:solidFill>
              </a:rPr>
              <a:t>RASSEMBLEMENTS JEUNES</a:t>
            </a:r>
          </a:p>
          <a:p>
            <a:r>
              <a:rPr lang="fr-FR" sz="2800" dirty="0">
                <a:solidFill>
                  <a:schemeClr val="bg1"/>
                </a:solidFill>
              </a:rPr>
              <a:t>Référent : GERARD TORNABONI (U9 FOOT A 8)  </a:t>
            </a:r>
          </a:p>
        </p:txBody>
      </p:sp>
      <p:sp>
        <p:nvSpPr>
          <p:cNvPr id="4" name="Espace réservé du numéro de diapositive 3">
            <a:extLst>
              <a:ext uri="{FF2B5EF4-FFF2-40B4-BE49-F238E27FC236}">
                <a16:creationId xmlns:a16="http://schemas.microsoft.com/office/drawing/2014/main" id="{FFF8CFFB-F4A6-EBFA-DD5B-23D04C10D34D}"/>
              </a:ext>
            </a:extLst>
          </p:cNvPr>
          <p:cNvSpPr>
            <a:spLocks noGrp="1"/>
          </p:cNvSpPr>
          <p:nvPr>
            <p:ph type="sldNum" sz="quarter" idx="12"/>
          </p:nvPr>
        </p:nvSpPr>
        <p:spPr/>
        <p:txBody>
          <a:bodyPr/>
          <a:lstStyle/>
          <a:p>
            <a:fld id="{CBF7020E-56F3-4FF0-A2A7-8364A635CFFA}" type="slidenum">
              <a:rPr lang="fr-FR" smtClean="0">
                <a:solidFill>
                  <a:srgbClr val="3C4F7C"/>
                </a:solidFill>
              </a:rPr>
              <a:t>22</a:t>
            </a:fld>
            <a:endParaRPr lang="fr-FR" dirty="0">
              <a:solidFill>
                <a:srgbClr val="3C4F7C"/>
              </a:solidFill>
            </a:endParaRPr>
          </a:p>
        </p:txBody>
      </p:sp>
    </p:spTree>
    <p:extLst>
      <p:ext uri="{BB962C8B-B14F-4D97-AF65-F5344CB8AC3E}">
        <p14:creationId xmlns:p14="http://schemas.microsoft.com/office/powerpoint/2010/main" val="1085395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03B47-96B2-9715-17B3-131923899B9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DE1537-8319-65B1-A124-BA3464102BFD}"/>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41E0C87B-3568-166F-0100-7D9EA634FC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2AFE5823-98FB-5310-BE5B-D9849F0595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7020E-56F3-4FF0-A2A7-8364A635CFFA}" type="slidenum">
              <a:rPr kumimoji="0" lang="fr-FR" sz="1200" b="0" i="0" u="none" strike="noStrike" kern="1200" cap="none" spc="0" normalizeH="0" baseline="0" noProof="0" smtClean="0">
                <a:ln>
                  <a:noFill/>
                </a:ln>
                <a:solidFill>
                  <a:srgbClr val="3C4F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srgbClr val="3C4F7C"/>
              </a:solidFill>
              <a:effectLst/>
              <a:uLnTx/>
              <a:uFillTx/>
              <a:latin typeface="Calibri" panose="020F0502020204030204"/>
              <a:ea typeface="+mn-ea"/>
              <a:cs typeface="+mn-cs"/>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A8B5AF2A-96DB-3156-1B6B-EACD531B6949}"/>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9" name="ZoneTexte 8">
            <a:extLst>
              <a:ext uri="{FF2B5EF4-FFF2-40B4-BE49-F238E27FC236}">
                <a16:creationId xmlns:a16="http://schemas.microsoft.com/office/drawing/2014/main" id="{70176EAA-7402-2715-0FEC-42E43D341CDD}"/>
              </a:ext>
            </a:extLst>
          </p:cNvPr>
          <p:cNvSpPr txBox="1"/>
          <p:nvPr/>
        </p:nvSpPr>
        <p:spPr>
          <a:xfrm>
            <a:off x="1017722" y="457200"/>
            <a:ext cx="10117810" cy="1323439"/>
          </a:xfrm>
          <a:prstGeom prst="rect">
            <a:avLst/>
          </a:prstGeom>
          <a:noFill/>
        </p:spPr>
        <p:txBody>
          <a:bodyPr wrap="square" rtlCol="0">
            <a:spAutoFit/>
          </a:bodyPr>
          <a:lstStyle/>
          <a:p>
            <a:pPr algn="ctr">
              <a:defRPr/>
            </a:pPr>
            <a:r>
              <a:rPr lang="fr-FR" sz="4000" dirty="0">
                <a:solidFill>
                  <a:schemeClr val="bg1"/>
                </a:solidFill>
              </a:rPr>
              <a:t>U9 FOOT A 8 (16 équipes max)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4000" b="0" i="0" u="none" strike="noStrike" kern="1200" cap="none" spc="0" normalizeH="0" baseline="0" noProof="0" dirty="0">
              <a:ln>
                <a:noFill/>
              </a:ln>
              <a:solidFill>
                <a:prstClr val="white"/>
              </a:solidFill>
              <a:effectLst/>
              <a:uLnTx/>
              <a:uFillTx/>
              <a:latin typeface="Exo 2" panose="00000500000000000000" pitchFamily="50" charset="0"/>
              <a:ea typeface="+mn-ea"/>
              <a:cs typeface="+mn-cs"/>
            </a:endParaRPr>
          </a:p>
        </p:txBody>
      </p:sp>
      <p:sp>
        <p:nvSpPr>
          <p:cNvPr id="7" name="ZoneTexte 6">
            <a:extLst>
              <a:ext uri="{FF2B5EF4-FFF2-40B4-BE49-F238E27FC236}">
                <a16:creationId xmlns:a16="http://schemas.microsoft.com/office/drawing/2014/main" id="{B15B68EF-F11E-4054-A25B-82681954D3A4}"/>
              </a:ext>
            </a:extLst>
          </p:cNvPr>
          <p:cNvSpPr txBox="1"/>
          <p:nvPr/>
        </p:nvSpPr>
        <p:spPr>
          <a:xfrm>
            <a:off x="8454324" y="6424047"/>
            <a:ext cx="268120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3C4F7C"/>
                </a:solidFill>
                <a:effectLst/>
                <a:uLnTx/>
                <a:uFillTx/>
                <a:latin typeface="Exo 2" panose="00000500000000000000" pitchFamily="50" charset="0"/>
                <a:ea typeface="+mn-ea"/>
                <a:cs typeface="+mn-cs"/>
              </a:rPr>
              <a:t>DISTRICT MEURTHE-ET-MOSELLE DE FOOTBALL</a:t>
            </a:r>
          </a:p>
        </p:txBody>
      </p:sp>
      <p:pic>
        <p:nvPicPr>
          <p:cNvPr id="4" name="Image 3">
            <a:extLst>
              <a:ext uri="{FF2B5EF4-FFF2-40B4-BE49-F238E27FC236}">
                <a16:creationId xmlns:a16="http://schemas.microsoft.com/office/drawing/2014/main" id="{8DA53862-3B43-D4B2-F93A-CD010AC7B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7AD45C85-C482-6EE6-92EF-4C4009E721B4}"/>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id="{C1CD8354-2601-AD5B-7FE6-F54B95467610}"/>
              </a:ext>
            </a:extLst>
          </p:cNvPr>
          <p:cNvSpPr txBox="1">
            <a:spLocks/>
          </p:cNvSpPr>
          <p:nvPr/>
        </p:nvSpPr>
        <p:spPr>
          <a:xfrm>
            <a:off x="1485900" y="2030788"/>
            <a:ext cx="9220200" cy="6155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err="1"/>
              <a:t>Contenus</a:t>
            </a:r>
            <a:r>
              <a:rPr lang="de-DE" dirty="0"/>
              <a:t> et </a:t>
            </a:r>
            <a:r>
              <a:rPr lang="de-DE" dirty="0" err="1"/>
              <a:t>organisation</a:t>
            </a:r>
            <a:endParaRPr lang="fr-FR" dirty="0"/>
          </a:p>
        </p:txBody>
      </p:sp>
      <p:sp>
        <p:nvSpPr>
          <p:cNvPr id="11" name="Espace réservé de la date 1">
            <a:extLst>
              <a:ext uri="{FF2B5EF4-FFF2-40B4-BE49-F238E27FC236}">
                <a16:creationId xmlns:a16="http://schemas.microsoft.com/office/drawing/2014/main" id="{8ECC2B5C-BBA0-282C-D51F-0E0FED6767CF}"/>
              </a:ext>
            </a:extLst>
          </p:cNvPr>
          <p:cNvSpPr txBox="1">
            <a:spLocks/>
          </p:cNvSpPr>
          <p:nvPr/>
        </p:nvSpPr>
        <p:spPr>
          <a:xfrm>
            <a:off x="1638300" y="2606758"/>
            <a:ext cx="8915400" cy="304800"/>
          </a:xfrm>
          <a:prstGeom prst="rect">
            <a:avLst/>
          </a:prstGeom>
        </p:spPr>
        <p:txBody>
          <a:bodyPr/>
          <a:lstStyle>
            <a:defPPr>
              <a:defRPr lang="fr-FR"/>
            </a:defPPr>
            <a:lvl1pPr marL="0" algn="l" defTabSz="914400" rtl="0" eaLnBrk="1" latinLnBrk="0" hangingPunct="1">
              <a:defRPr lang="en-US" sz="2000" kern="1200" spc="204" smtClean="0">
                <a:solidFill>
                  <a:srgbClr val="D1D3D4"/>
                </a:solidFill>
                <a:latin typeface="FFF Equipe" charset="0"/>
                <a:ea typeface="FFF Equipe" charset="0"/>
                <a:cs typeface="FFF Equip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u="sng" dirty="0">
                <a:solidFill>
                  <a:srgbClr val="C0504D"/>
                </a:solidFill>
                <a:latin typeface="FFF Equipe" panose="02000503000000020004" pitchFamily="50" charset="0"/>
              </a:rPr>
              <a:t>LUNDI  25 </a:t>
            </a:r>
            <a:r>
              <a:rPr lang="de-DE" b="1" u="sng" dirty="0" err="1">
                <a:solidFill>
                  <a:srgbClr val="C0504D"/>
                </a:solidFill>
                <a:latin typeface="FFF Equipe" panose="02000503000000020004" pitchFamily="50" charset="0"/>
              </a:rPr>
              <a:t>mai</a:t>
            </a:r>
            <a:r>
              <a:rPr lang="de-DE" b="1" u="sng" dirty="0">
                <a:solidFill>
                  <a:srgbClr val="C0504D"/>
                </a:solidFill>
                <a:latin typeface="FFF Equipe" panose="02000503000000020004" pitchFamily="50" charset="0"/>
              </a:rPr>
              <a:t> 2026 : TERRAIN SYNTHETIQUE/TERRAIN VERT</a:t>
            </a:r>
          </a:p>
          <a:p>
            <a:endParaRPr lang="de-DE" dirty="0">
              <a:solidFill>
                <a:schemeClr val="accent1"/>
              </a:solidFill>
              <a:latin typeface="FFF Equipe" panose="02000503000000020004" pitchFamily="50" charset="0"/>
            </a:endParaRPr>
          </a:p>
          <a:p>
            <a:pPr algn="ctr"/>
            <a:r>
              <a:rPr lang="de-DE" b="1" dirty="0">
                <a:solidFill>
                  <a:schemeClr val="accent1"/>
                </a:solidFill>
                <a:latin typeface="FFF Equipe" panose="02000503000000020004" pitchFamily="50" charset="0"/>
              </a:rPr>
              <a:t>1er  </a:t>
            </a:r>
            <a:r>
              <a:rPr lang="de-DE" b="1" dirty="0" err="1">
                <a:solidFill>
                  <a:schemeClr val="accent1"/>
                </a:solidFill>
                <a:latin typeface="FFF Equipe" panose="02000503000000020004" pitchFamily="50" charset="0"/>
              </a:rPr>
              <a:t>créneau</a:t>
            </a:r>
            <a:r>
              <a:rPr lang="de-DE" b="1" dirty="0">
                <a:solidFill>
                  <a:schemeClr val="accent1"/>
                </a:solidFill>
                <a:latin typeface="FFF Equipe" panose="02000503000000020004" pitchFamily="50" charset="0"/>
              </a:rPr>
              <a:t> - 10h00-11h45 (10 </a:t>
            </a:r>
            <a:r>
              <a:rPr lang="de-DE" b="1" dirty="0" err="1">
                <a:solidFill>
                  <a:schemeClr val="accent1"/>
                </a:solidFill>
                <a:latin typeface="FFF Equipe" panose="02000503000000020004" pitchFamily="50" charset="0"/>
              </a:rPr>
              <a:t>équipes</a:t>
            </a:r>
            <a:r>
              <a:rPr lang="de-DE" b="1" dirty="0">
                <a:solidFill>
                  <a:schemeClr val="accent1"/>
                </a:solidFill>
                <a:latin typeface="FFF Equipe" panose="02000503000000020004" pitchFamily="50" charset="0"/>
              </a:rPr>
              <a:t> U9 DU SECTEUR, </a:t>
            </a:r>
            <a:r>
              <a:rPr lang="de-DE" b="1" dirty="0" err="1">
                <a:solidFill>
                  <a:schemeClr val="accent1"/>
                </a:solidFill>
                <a:latin typeface="FFF Equipe" panose="02000503000000020004" pitchFamily="50" charset="0"/>
              </a:rPr>
              <a:t>complétées</a:t>
            </a:r>
            <a:r>
              <a:rPr lang="de-DE" b="1" dirty="0">
                <a:solidFill>
                  <a:schemeClr val="accent1"/>
                </a:solidFill>
                <a:latin typeface="FFF Equipe" panose="02000503000000020004" pitchFamily="50" charset="0"/>
              </a:rPr>
              <a:t> </a:t>
            </a:r>
            <a:r>
              <a:rPr lang="de-DE" b="1" dirty="0" err="1">
                <a:solidFill>
                  <a:schemeClr val="accent1"/>
                </a:solidFill>
                <a:latin typeface="FFF Equipe" panose="02000503000000020004" pitchFamily="50" charset="0"/>
              </a:rPr>
              <a:t>avec</a:t>
            </a:r>
            <a:r>
              <a:rPr lang="de-DE" b="1" dirty="0">
                <a:solidFill>
                  <a:schemeClr val="accent1"/>
                </a:solidFill>
                <a:latin typeface="FFF Equipe" panose="02000503000000020004" pitchFamily="50" charset="0"/>
              </a:rPr>
              <a:t> des </a:t>
            </a:r>
            <a:r>
              <a:rPr lang="de-DE" b="1" dirty="0" err="1">
                <a:solidFill>
                  <a:schemeClr val="accent1"/>
                </a:solidFill>
                <a:latin typeface="FFF Equipe" panose="02000503000000020004" pitchFamily="50" charset="0"/>
              </a:rPr>
              <a:t>équipes</a:t>
            </a:r>
            <a:r>
              <a:rPr lang="de-DE" b="1" dirty="0">
                <a:solidFill>
                  <a:schemeClr val="accent1"/>
                </a:solidFill>
                <a:latin typeface="FFF Equipe" panose="02000503000000020004" pitchFamily="50" charset="0"/>
              </a:rPr>
              <a:t> LUX </a:t>
            </a:r>
            <a:r>
              <a:rPr lang="de-DE" b="1" dirty="0" err="1">
                <a:solidFill>
                  <a:schemeClr val="accent1"/>
                </a:solidFill>
                <a:latin typeface="FFF Equipe" panose="02000503000000020004" pitchFamily="50" charset="0"/>
              </a:rPr>
              <a:t>ou</a:t>
            </a:r>
            <a:r>
              <a:rPr lang="de-DE" b="1" dirty="0">
                <a:solidFill>
                  <a:schemeClr val="accent1"/>
                </a:solidFill>
                <a:latin typeface="FFF Equipe" panose="02000503000000020004" pitchFamily="50" charset="0"/>
              </a:rPr>
              <a:t> </a:t>
            </a:r>
            <a:r>
              <a:rPr lang="de-DE" b="1" dirty="0" err="1">
                <a:solidFill>
                  <a:schemeClr val="accent1"/>
                </a:solidFill>
                <a:latin typeface="FFF Equipe" panose="02000503000000020004" pitchFamily="50" charset="0"/>
              </a:rPr>
              <a:t>autres</a:t>
            </a:r>
            <a:r>
              <a:rPr lang="de-DE" b="1" dirty="0">
                <a:solidFill>
                  <a:schemeClr val="accent1"/>
                </a:solidFill>
                <a:latin typeface="FFF Equipe" panose="02000503000000020004" pitchFamily="50" charset="0"/>
              </a:rPr>
              <a:t> à </a:t>
            </a:r>
            <a:r>
              <a:rPr lang="de-DE" b="1" dirty="0" err="1">
                <a:solidFill>
                  <a:schemeClr val="accent1"/>
                </a:solidFill>
                <a:latin typeface="FFF Equipe" panose="02000503000000020004" pitchFamily="50" charset="0"/>
              </a:rPr>
              <a:t>trouver</a:t>
            </a:r>
            <a:r>
              <a:rPr lang="de-DE" b="1" dirty="0">
                <a:solidFill>
                  <a:schemeClr val="accent1"/>
                </a:solidFill>
                <a:latin typeface="FFF Equipe" panose="02000503000000020004" pitchFamily="50" charset="0"/>
              </a:rPr>
              <a:t> par le </a:t>
            </a:r>
            <a:r>
              <a:rPr lang="de-DE" b="1" dirty="0" err="1">
                <a:solidFill>
                  <a:schemeClr val="accent1"/>
                </a:solidFill>
                <a:latin typeface="FFF Equipe" panose="02000503000000020004" pitchFamily="50" charset="0"/>
              </a:rPr>
              <a:t>club</a:t>
            </a:r>
            <a:r>
              <a:rPr lang="de-DE" b="1" dirty="0">
                <a:solidFill>
                  <a:schemeClr val="accent1"/>
                </a:solidFill>
                <a:latin typeface="FFF Equipe" panose="02000503000000020004" pitchFamily="50" charset="0"/>
              </a:rPr>
              <a:t> de </a:t>
            </a:r>
            <a:r>
              <a:rPr lang="de-DE" b="1" dirty="0" err="1">
                <a:solidFill>
                  <a:schemeClr val="accent1"/>
                </a:solidFill>
                <a:latin typeface="FFF Equipe" panose="02000503000000020004" pitchFamily="50" charset="0"/>
              </a:rPr>
              <a:t>Godbrange</a:t>
            </a:r>
            <a:r>
              <a:rPr lang="de-DE" b="1" dirty="0">
                <a:solidFill>
                  <a:schemeClr val="accent1"/>
                </a:solidFill>
                <a:latin typeface="FFF Equipe" panose="02000503000000020004" pitchFamily="50" charset="0"/>
              </a:rPr>
              <a:t>)</a:t>
            </a:r>
          </a:p>
          <a:p>
            <a:pPr algn="ctr"/>
            <a:endParaRPr lang="de-DE" b="1" dirty="0">
              <a:solidFill>
                <a:schemeClr val="accent1"/>
              </a:solidFill>
              <a:latin typeface="FFF Equipe" panose="02000503000000020004" pitchFamily="50" charset="0"/>
            </a:endParaRPr>
          </a:p>
          <a:p>
            <a:pPr algn="ctr"/>
            <a:r>
              <a:rPr lang="de-DE" b="1" dirty="0">
                <a:solidFill>
                  <a:schemeClr val="accent1"/>
                </a:solidFill>
                <a:latin typeface="FFF Equipe" panose="02000503000000020004" pitchFamily="50" charset="0"/>
              </a:rPr>
              <a:t>   2ème  </a:t>
            </a:r>
            <a:r>
              <a:rPr lang="de-DE" b="1" dirty="0" err="1">
                <a:solidFill>
                  <a:schemeClr val="accent1"/>
                </a:solidFill>
                <a:latin typeface="FFF Equipe" panose="02000503000000020004" pitchFamily="50" charset="0"/>
              </a:rPr>
              <a:t>créneau</a:t>
            </a:r>
            <a:r>
              <a:rPr lang="de-DE" b="1" dirty="0">
                <a:solidFill>
                  <a:schemeClr val="accent1"/>
                </a:solidFill>
                <a:latin typeface="FFF Equipe" panose="02000503000000020004" pitchFamily="50" charset="0"/>
              </a:rPr>
              <a:t> - 13h30-16h00 (10 </a:t>
            </a:r>
            <a:r>
              <a:rPr lang="de-DE" b="1" dirty="0" err="1">
                <a:solidFill>
                  <a:schemeClr val="accent1"/>
                </a:solidFill>
                <a:latin typeface="FFF Equipe" panose="02000503000000020004" pitchFamily="50" charset="0"/>
              </a:rPr>
              <a:t>équipes</a:t>
            </a:r>
            <a:r>
              <a:rPr lang="de-DE" b="1" dirty="0">
                <a:solidFill>
                  <a:schemeClr val="accent1"/>
                </a:solidFill>
                <a:latin typeface="FFF Equipe" panose="02000503000000020004" pitchFamily="50" charset="0"/>
              </a:rPr>
              <a:t> U9 DU SECTEUR, </a:t>
            </a:r>
            <a:r>
              <a:rPr lang="de-DE" b="1" dirty="0" err="1">
                <a:solidFill>
                  <a:schemeClr val="accent1"/>
                </a:solidFill>
                <a:latin typeface="FFF Equipe" panose="02000503000000020004" pitchFamily="50" charset="0"/>
              </a:rPr>
              <a:t>complétées</a:t>
            </a:r>
            <a:r>
              <a:rPr lang="de-DE" b="1" dirty="0">
                <a:solidFill>
                  <a:schemeClr val="accent1"/>
                </a:solidFill>
                <a:latin typeface="FFF Equipe" panose="02000503000000020004" pitchFamily="50" charset="0"/>
              </a:rPr>
              <a:t> </a:t>
            </a:r>
            <a:r>
              <a:rPr lang="de-DE" b="1" dirty="0" err="1">
                <a:solidFill>
                  <a:schemeClr val="accent1"/>
                </a:solidFill>
                <a:latin typeface="FFF Equipe" panose="02000503000000020004" pitchFamily="50" charset="0"/>
              </a:rPr>
              <a:t>avec</a:t>
            </a:r>
            <a:r>
              <a:rPr lang="de-DE" b="1" dirty="0">
                <a:solidFill>
                  <a:schemeClr val="accent1"/>
                </a:solidFill>
                <a:latin typeface="FFF Equipe" panose="02000503000000020004" pitchFamily="50" charset="0"/>
              </a:rPr>
              <a:t> des </a:t>
            </a:r>
            <a:r>
              <a:rPr lang="de-DE" b="1" dirty="0" err="1">
                <a:solidFill>
                  <a:schemeClr val="accent1"/>
                </a:solidFill>
                <a:latin typeface="FFF Equipe" panose="02000503000000020004" pitchFamily="50" charset="0"/>
              </a:rPr>
              <a:t>équipes</a:t>
            </a:r>
            <a:r>
              <a:rPr lang="de-DE" b="1" dirty="0">
                <a:solidFill>
                  <a:schemeClr val="accent1"/>
                </a:solidFill>
                <a:latin typeface="FFF Equipe" panose="02000503000000020004" pitchFamily="50" charset="0"/>
              </a:rPr>
              <a:t> LUX </a:t>
            </a:r>
            <a:r>
              <a:rPr lang="de-DE" b="1" dirty="0" err="1">
                <a:solidFill>
                  <a:schemeClr val="accent1"/>
                </a:solidFill>
                <a:latin typeface="FFF Equipe" panose="02000503000000020004" pitchFamily="50" charset="0"/>
              </a:rPr>
              <a:t>ou</a:t>
            </a:r>
            <a:r>
              <a:rPr lang="de-DE" b="1" dirty="0">
                <a:solidFill>
                  <a:schemeClr val="accent1"/>
                </a:solidFill>
                <a:latin typeface="FFF Equipe" panose="02000503000000020004" pitchFamily="50" charset="0"/>
              </a:rPr>
              <a:t> </a:t>
            </a:r>
            <a:r>
              <a:rPr lang="de-DE" b="1" dirty="0" err="1">
                <a:solidFill>
                  <a:schemeClr val="accent1"/>
                </a:solidFill>
                <a:latin typeface="FFF Equipe" panose="02000503000000020004" pitchFamily="50" charset="0"/>
              </a:rPr>
              <a:t>autres</a:t>
            </a:r>
            <a:r>
              <a:rPr lang="de-DE" b="1" dirty="0">
                <a:solidFill>
                  <a:schemeClr val="accent1"/>
                </a:solidFill>
                <a:latin typeface="FFF Equipe" panose="02000503000000020004" pitchFamily="50" charset="0"/>
              </a:rPr>
              <a:t>)</a:t>
            </a:r>
          </a:p>
          <a:p>
            <a:pPr algn="ctr"/>
            <a:endParaRPr lang="de-DE" b="1" dirty="0">
              <a:solidFill>
                <a:schemeClr val="accent1"/>
              </a:solidFill>
              <a:latin typeface="FFF Equipe" panose="02000503000000020004" pitchFamily="50" charset="0"/>
            </a:endParaRPr>
          </a:p>
          <a:p>
            <a:pPr algn="ctr"/>
            <a:endParaRPr lang="de-DE" b="1" dirty="0">
              <a:solidFill>
                <a:schemeClr val="accent1"/>
              </a:solidFill>
              <a:latin typeface="FFF Equipe" panose="02000503000000020004" pitchFamily="50" charset="0"/>
            </a:endParaRPr>
          </a:p>
          <a:p>
            <a:endParaRPr lang="de-DE" sz="1400" b="1" u="sng" dirty="0">
              <a:solidFill>
                <a:srgbClr val="C0504D"/>
              </a:solidFill>
              <a:latin typeface="FFF Equipe" panose="02000503000000020004" pitchFamily="50" charset="0"/>
            </a:endParaRPr>
          </a:p>
          <a:p>
            <a:endParaRPr lang="de-DE" sz="1400" b="1" u="sng" dirty="0">
              <a:solidFill>
                <a:srgbClr val="C0504D"/>
              </a:solidFill>
              <a:latin typeface="FFF Equipe" panose="02000503000000020004" pitchFamily="50" charset="0"/>
            </a:endParaRPr>
          </a:p>
          <a:p>
            <a:endParaRPr lang="de-DE" sz="1400" b="1" u="sng" dirty="0">
              <a:solidFill>
                <a:srgbClr val="C0504D"/>
              </a:solidFill>
              <a:latin typeface="FFF Equipe" panose="02000503000000020004" pitchFamily="50" charset="0"/>
            </a:endParaRPr>
          </a:p>
          <a:p>
            <a:endParaRPr lang="de-DE" sz="1400" b="1" dirty="0">
              <a:solidFill>
                <a:srgbClr val="1F497D"/>
              </a:solidFill>
              <a:latin typeface="FFF Equipe" panose="02000503000000020004" pitchFamily="50" charset="0"/>
            </a:endParaRPr>
          </a:p>
          <a:p>
            <a:pPr lvl="1"/>
            <a:r>
              <a:rPr lang="de-DE" sz="1400" b="1" dirty="0">
                <a:solidFill>
                  <a:srgbClr val="1F497D"/>
                </a:solidFill>
                <a:latin typeface="FFF Equipe" panose="02000503000000020004" pitchFamily="50" charset="0"/>
              </a:rPr>
              <a:t>	</a:t>
            </a:r>
            <a:endParaRPr lang="fr-FR" sz="1400" b="1" dirty="0">
              <a:solidFill>
                <a:srgbClr val="1F497D"/>
              </a:solidFill>
              <a:latin typeface="FFF Equipe" panose="02000503000000020004" pitchFamily="50" charset="0"/>
            </a:endParaRPr>
          </a:p>
          <a:p>
            <a:pPr lvl="1"/>
            <a:endParaRPr lang="fr-FR" sz="1400" b="1" dirty="0">
              <a:solidFill>
                <a:srgbClr val="C0504D"/>
              </a:solidFill>
              <a:latin typeface="FFF Equipe" panose="02000503000000020004" pitchFamily="50" charset="0"/>
            </a:endParaRPr>
          </a:p>
          <a:p>
            <a:pPr lvl="1"/>
            <a:endParaRPr lang="fr-FR" sz="1400" dirty="0">
              <a:solidFill>
                <a:srgbClr val="1F497D"/>
              </a:solidFill>
              <a:latin typeface="FFF Equipe" panose="02000503000000020004" pitchFamily="50" charset="0"/>
            </a:endParaRPr>
          </a:p>
        </p:txBody>
      </p:sp>
      <p:sp>
        <p:nvSpPr>
          <p:cNvPr id="13" name="Rectangle 12">
            <a:extLst>
              <a:ext uri="{FF2B5EF4-FFF2-40B4-BE49-F238E27FC236}">
                <a16:creationId xmlns:a16="http://schemas.microsoft.com/office/drawing/2014/main" id="{FF543112-D456-AEFB-B8CC-1A9BD67D03AD}"/>
              </a:ext>
            </a:extLst>
          </p:cNvPr>
          <p:cNvSpPr/>
          <p:nvPr/>
        </p:nvSpPr>
        <p:spPr>
          <a:xfrm>
            <a:off x="93162" y="5433020"/>
            <a:ext cx="11966930" cy="923330"/>
          </a:xfrm>
          <a:prstGeom prst="rect">
            <a:avLst/>
          </a:prstGeom>
          <a:noFill/>
        </p:spPr>
        <p:txBody>
          <a:bodyPr wrap="none" lIns="91440" tIns="45720" rIns="91440" bIns="45720">
            <a:spAutoFit/>
          </a:bodyPr>
          <a:lstStyle/>
          <a:p>
            <a:pPr algn="ct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Formule </a:t>
            </a:r>
            <a:r>
              <a:rPr lang="fr-FR"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é</a:t>
            </a:r>
            <a:r>
              <a:rPr lang="fr-FR"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chiquier 5 rencontres de 14 min</a:t>
            </a:r>
          </a:p>
        </p:txBody>
      </p:sp>
    </p:spTree>
    <p:extLst>
      <p:ext uri="{BB962C8B-B14F-4D97-AF65-F5344CB8AC3E}">
        <p14:creationId xmlns:p14="http://schemas.microsoft.com/office/powerpoint/2010/main" val="1856913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CD0BA-CE05-3BC6-6884-C9D96D1AB0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C81F8D0-17F6-587D-DF52-8435A35E1B85}"/>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1DC41E69-5A4A-8397-A430-9FC3EB8D0F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17756DFB-5179-E00A-E080-3A2374BBBDB3}"/>
              </a:ext>
            </a:extLst>
          </p:cNvPr>
          <p:cNvSpPr>
            <a:spLocks noGrp="1"/>
          </p:cNvSpPr>
          <p:nvPr>
            <p:ph type="sldNum" sz="quarter" idx="12"/>
          </p:nvPr>
        </p:nvSpPr>
        <p:spPr/>
        <p:txBody>
          <a:bodyPr/>
          <a:lstStyle/>
          <a:p>
            <a:fld id="{CBF7020E-56F3-4FF0-A2A7-8364A635CFFA}" type="slidenum">
              <a:rPr lang="fr-FR" smtClean="0">
                <a:solidFill>
                  <a:srgbClr val="3C4F7C"/>
                </a:solidFill>
              </a:rPr>
              <a:t>24</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AB63E6E0-0718-F0C0-C47C-70A3174CC5FE}"/>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7" name="ZoneTexte 6">
            <a:extLst>
              <a:ext uri="{FF2B5EF4-FFF2-40B4-BE49-F238E27FC236}">
                <a16:creationId xmlns:a16="http://schemas.microsoft.com/office/drawing/2014/main" id="{C0BEFC5D-CB88-6EFF-855E-E38CC7F868E2}"/>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BD7666E2-A56B-914C-9445-3FFF26F97A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10E84D01-BE67-C1F0-0549-39012CADAF52}"/>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EFB0DC82-BA80-B4C9-1FC6-7A564A39E5A4}"/>
              </a:ext>
            </a:extLst>
          </p:cNvPr>
          <p:cNvSpPr txBox="1"/>
          <p:nvPr/>
        </p:nvSpPr>
        <p:spPr>
          <a:xfrm>
            <a:off x="1017722" y="457200"/>
            <a:ext cx="10117810" cy="646331"/>
          </a:xfrm>
          <a:prstGeom prst="rect">
            <a:avLst/>
          </a:prstGeom>
          <a:noFill/>
        </p:spPr>
        <p:txBody>
          <a:bodyPr wrap="square" rtlCol="0">
            <a:spAutoFit/>
          </a:bodyPr>
          <a:lstStyle/>
          <a:p>
            <a:pPr algn="ctr"/>
            <a:r>
              <a:rPr lang="fr-FR" sz="3600" dirty="0">
                <a:solidFill>
                  <a:schemeClr val="bg1"/>
                </a:solidFill>
                <a:latin typeface="Exo 2" panose="00000500000000000000" pitchFamily="50" charset="0"/>
              </a:rPr>
              <a:t>JND U9 DIMANCHE 24/05/2026 </a:t>
            </a:r>
            <a:endParaRPr lang="fr-FR" dirty="0">
              <a:solidFill>
                <a:schemeClr val="bg1"/>
              </a:solidFill>
              <a:latin typeface="Exo 2" panose="00000500000000000000" pitchFamily="50" charset="0"/>
            </a:endParaRPr>
          </a:p>
        </p:txBody>
      </p:sp>
      <p:pic>
        <p:nvPicPr>
          <p:cNvPr id="13" name="Image 12" descr="Une image contenant carte, Photographie aérienne, aérien, circuit&#10;&#10;Le contenu généré par l’IA peut être incorrect.">
            <a:extLst>
              <a:ext uri="{FF2B5EF4-FFF2-40B4-BE49-F238E27FC236}">
                <a16:creationId xmlns:a16="http://schemas.microsoft.com/office/drawing/2014/main" id="{2598086B-03A4-2E1F-AF77-AF13EF001F28}"/>
              </a:ext>
            </a:extLst>
          </p:cNvPr>
          <p:cNvPicPr>
            <a:picLocks noChangeAspect="1"/>
          </p:cNvPicPr>
          <p:nvPr/>
        </p:nvPicPr>
        <p:blipFill>
          <a:blip r:embed="rId5"/>
          <a:stretch>
            <a:fillRect/>
          </a:stretch>
        </p:blipFill>
        <p:spPr>
          <a:xfrm>
            <a:off x="5433138" y="2341707"/>
            <a:ext cx="4791744" cy="3934374"/>
          </a:xfrm>
          <a:prstGeom prst="rect">
            <a:avLst/>
          </a:prstGeom>
        </p:spPr>
      </p:pic>
      <p:sp>
        <p:nvSpPr>
          <p:cNvPr id="19" name="ZoneTexte 3">
            <a:extLst>
              <a:ext uri="{FF2B5EF4-FFF2-40B4-BE49-F238E27FC236}">
                <a16:creationId xmlns:a16="http://schemas.microsoft.com/office/drawing/2014/main" id="{0724CF09-23D0-F068-3E82-645ED61156BD}"/>
              </a:ext>
            </a:extLst>
          </p:cNvPr>
          <p:cNvSpPr txBox="1">
            <a:spLocks noChangeArrowheads="1"/>
          </p:cNvSpPr>
          <p:nvPr/>
        </p:nvSpPr>
        <p:spPr bwMode="auto">
          <a:xfrm rot="14250660">
            <a:off x="8036696" y="4806584"/>
            <a:ext cx="1147808" cy="837373"/>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1</a:t>
            </a:r>
          </a:p>
        </p:txBody>
      </p:sp>
      <p:sp>
        <p:nvSpPr>
          <p:cNvPr id="14" name="ZoneTexte 3">
            <a:extLst>
              <a:ext uri="{FF2B5EF4-FFF2-40B4-BE49-F238E27FC236}">
                <a16:creationId xmlns:a16="http://schemas.microsoft.com/office/drawing/2014/main" id="{3A134BF9-999E-55C7-F051-9F6B1F82D002}"/>
              </a:ext>
            </a:extLst>
          </p:cNvPr>
          <p:cNvSpPr txBox="1">
            <a:spLocks noChangeArrowheads="1"/>
          </p:cNvSpPr>
          <p:nvPr/>
        </p:nvSpPr>
        <p:spPr bwMode="auto">
          <a:xfrm rot="14435842">
            <a:off x="6891465" y="3095719"/>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2</a:t>
            </a:r>
          </a:p>
        </p:txBody>
      </p:sp>
      <p:cxnSp>
        <p:nvCxnSpPr>
          <p:cNvPr id="32" name="Connecteur droit avec flèche 31">
            <a:extLst>
              <a:ext uri="{FF2B5EF4-FFF2-40B4-BE49-F238E27FC236}">
                <a16:creationId xmlns:a16="http://schemas.microsoft.com/office/drawing/2014/main" id="{D5DEC994-0B20-5886-3E3B-DF6C529386BE}"/>
              </a:ext>
            </a:extLst>
          </p:cNvPr>
          <p:cNvCxnSpPr>
            <a:cxnSpLocks/>
          </p:cNvCxnSpPr>
          <p:nvPr/>
        </p:nvCxnSpPr>
        <p:spPr>
          <a:xfrm flipH="1">
            <a:off x="7139714" y="3429000"/>
            <a:ext cx="3137127" cy="157236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7">
            <a:extLst>
              <a:ext uri="{FF2B5EF4-FFF2-40B4-BE49-F238E27FC236}">
                <a16:creationId xmlns:a16="http://schemas.microsoft.com/office/drawing/2014/main" id="{8E752CA1-C383-EB07-18FE-B35CCEDE0920}"/>
              </a:ext>
            </a:extLst>
          </p:cNvPr>
          <p:cNvSpPr txBox="1">
            <a:spLocks noChangeArrowheads="1"/>
          </p:cNvSpPr>
          <p:nvPr/>
        </p:nvSpPr>
        <p:spPr bwMode="auto">
          <a:xfrm>
            <a:off x="9933721" y="3137097"/>
            <a:ext cx="2621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2"/>
              </a:buClr>
              <a:buSzPct val="85000"/>
              <a:buFont typeface="Wingdings 2" panose="05020102010507070707" pitchFamily="18" charset="2"/>
              <a:buChar char=""/>
              <a:defRPr sz="25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fr-FR" altLang="fr-FR" sz="1800" b="1" dirty="0">
                <a:solidFill>
                  <a:schemeClr val="accent5">
                    <a:lumMod val="50000"/>
                  </a:schemeClr>
                </a:solidFill>
                <a:latin typeface="+mn-lt"/>
              </a:rPr>
              <a:t>Entrée des joueurs</a:t>
            </a:r>
            <a:endParaRPr lang="fr-FR" altLang="fr-FR" sz="1400" b="1" dirty="0">
              <a:solidFill>
                <a:schemeClr val="accent5">
                  <a:lumMod val="50000"/>
                </a:schemeClr>
              </a:solidFill>
              <a:latin typeface="+mn-lt"/>
            </a:endParaRPr>
          </a:p>
        </p:txBody>
      </p:sp>
      <p:pic>
        <p:nvPicPr>
          <p:cNvPr id="10" name="Image 9" descr="Une image contenant capture d’écran&#10;&#10;Le contenu généré par l’IA peut être incorrect.">
            <a:extLst>
              <a:ext uri="{FF2B5EF4-FFF2-40B4-BE49-F238E27FC236}">
                <a16:creationId xmlns:a16="http://schemas.microsoft.com/office/drawing/2014/main" id="{39CBFE6A-7EC4-4889-8C5B-563651218203}"/>
              </a:ext>
            </a:extLst>
          </p:cNvPr>
          <p:cNvPicPr>
            <a:picLocks noChangeAspect="1"/>
          </p:cNvPicPr>
          <p:nvPr/>
        </p:nvPicPr>
        <p:blipFill>
          <a:blip r:embed="rId6"/>
          <a:stretch>
            <a:fillRect/>
          </a:stretch>
        </p:blipFill>
        <p:spPr>
          <a:xfrm>
            <a:off x="419821" y="2294815"/>
            <a:ext cx="4895274" cy="3981266"/>
          </a:xfrm>
          <a:prstGeom prst="rect">
            <a:avLst/>
          </a:prstGeom>
        </p:spPr>
      </p:pic>
      <p:sp>
        <p:nvSpPr>
          <p:cNvPr id="17" name="ZoneTexte 3">
            <a:extLst>
              <a:ext uri="{FF2B5EF4-FFF2-40B4-BE49-F238E27FC236}">
                <a16:creationId xmlns:a16="http://schemas.microsoft.com/office/drawing/2014/main" id="{4F1152EE-8EE7-0F90-FFCF-ACBD634577F0}"/>
              </a:ext>
            </a:extLst>
          </p:cNvPr>
          <p:cNvSpPr txBox="1">
            <a:spLocks noChangeArrowheads="1"/>
          </p:cNvSpPr>
          <p:nvPr/>
        </p:nvSpPr>
        <p:spPr bwMode="auto">
          <a:xfrm rot="14384297">
            <a:off x="2642586" y="4601887"/>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3</a:t>
            </a:r>
          </a:p>
        </p:txBody>
      </p:sp>
      <p:sp>
        <p:nvSpPr>
          <p:cNvPr id="18" name="ZoneTexte 3">
            <a:extLst>
              <a:ext uri="{FF2B5EF4-FFF2-40B4-BE49-F238E27FC236}">
                <a16:creationId xmlns:a16="http://schemas.microsoft.com/office/drawing/2014/main" id="{6D81E7B9-A759-D9F2-C46F-D957C58CF26C}"/>
              </a:ext>
            </a:extLst>
          </p:cNvPr>
          <p:cNvSpPr txBox="1">
            <a:spLocks noChangeArrowheads="1"/>
          </p:cNvSpPr>
          <p:nvPr/>
        </p:nvSpPr>
        <p:spPr bwMode="auto">
          <a:xfrm rot="14589005">
            <a:off x="1743892" y="3283850"/>
            <a:ext cx="1147808" cy="830997"/>
          </a:xfrm>
          <a:prstGeom prst="rect">
            <a:avLst/>
          </a:prstGeom>
          <a:solidFill>
            <a:schemeClr val="accent5">
              <a:lumMod val="50000"/>
            </a:schemeClr>
          </a:solidFill>
          <a:ln w="9525">
            <a:noFill/>
            <a:miter lim="800000"/>
            <a:headEnd/>
            <a:tailEnd/>
          </a:ln>
        </p:spPr>
        <p:txBody>
          <a:bodyPr wrap="square">
            <a:spAutoFit/>
          </a:bodyPr>
          <a:lstStyle/>
          <a:p>
            <a:pPr algn="ctr" eaLnBrk="1" hangingPunct="1">
              <a:defRPr/>
            </a:pPr>
            <a:r>
              <a:rPr lang="fr-FR" sz="2400" dirty="0">
                <a:solidFill>
                  <a:schemeClr val="bg1"/>
                </a:solidFill>
                <a:cs typeface="Arial" charset="0"/>
              </a:rPr>
              <a:t> Terrain 4</a:t>
            </a:r>
          </a:p>
        </p:txBody>
      </p:sp>
      <p:cxnSp>
        <p:nvCxnSpPr>
          <p:cNvPr id="9" name="Connecteur droit avec flèche 8">
            <a:extLst>
              <a:ext uri="{FF2B5EF4-FFF2-40B4-BE49-F238E27FC236}">
                <a16:creationId xmlns:a16="http://schemas.microsoft.com/office/drawing/2014/main" id="{1CEA59A5-FEC8-A016-82F6-FDD05CACFC77}"/>
              </a:ext>
            </a:extLst>
          </p:cNvPr>
          <p:cNvCxnSpPr>
            <a:cxnSpLocks/>
          </p:cNvCxnSpPr>
          <p:nvPr/>
        </p:nvCxnSpPr>
        <p:spPr>
          <a:xfrm flipH="1">
            <a:off x="3954790" y="3321763"/>
            <a:ext cx="6322051" cy="6181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19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B762D6-6ABA-4C00-9FDA-0AFC1EA3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192000" cy="6918959"/>
          </a:xfrm>
          <a:prstGeom prst="rect">
            <a:avLst/>
          </a:prstGeom>
        </p:spPr>
      </p:pic>
      <p:sp>
        <p:nvSpPr>
          <p:cNvPr id="3" name="Sous-titre 2">
            <a:extLst>
              <a:ext uri="{FF2B5EF4-FFF2-40B4-BE49-F238E27FC236}">
                <a16:creationId xmlns:a16="http://schemas.microsoft.com/office/drawing/2014/main" id="{01101FC6-F5F9-4783-A385-B7AB2FE529F3}"/>
              </a:ext>
            </a:extLst>
          </p:cNvPr>
          <p:cNvSpPr>
            <a:spLocks noGrp="1"/>
          </p:cNvSpPr>
          <p:nvPr>
            <p:ph type="subTitle" idx="1"/>
          </p:nvPr>
        </p:nvSpPr>
        <p:spPr>
          <a:xfrm>
            <a:off x="1186544" y="2705471"/>
            <a:ext cx="10009414" cy="1839314"/>
          </a:xfrm>
        </p:spPr>
        <p:txBody>
          <a:bodyPr>
            <a:normAutofit/>
          </a:bodyPr>
          <a:lstStyle/>
          <a:p>
            <a:r>
              <a:rPr lang="fr-FR" sz="5400" dirty="0">
                <a:solidFill>
                  <a:schemeClr val="bg1"/>
                </a:solidFill>
              </a:rPr>
              <a:t>RESTAURATION</a:t>
            </a:r>
          </a:p>
          <a:p>
            <a:r>
              <a:rPr lang="fr-FR" sz="2800" dirty="0">
                <a:solidFill>
                  <a:schemeClr val="bg1"/>
                </a:solidFill>
              </a:rPr>
              <a:t>Référent : BRICE S</a:t>
            </a:r>
          </a:p>
        </p:txBody>
      </p:sp>
      <p:sp>
        <p:nvSpPr>
          <p:cNvPr id="4" name="Espace réservé du numéro de diapositive 3">
            <a:extLst>
              <a:ext uri="{FF2B5EF4-FFF2-40B4-BE49-F238E27FC236}">
                <a16:creationId xmlns:a16="http://schemas.microsoft.com/office/drawing/2014/main" id="{0193917B-0745-4716-84F0-273C0F87D339}"/>
              </a:ext>
            </a:extLst>
          </p:cNvPr>
          <p:cNvSpPr>
            <a:spLocks noGrp="1"/>
          </p:cNvSpPr>
          <p:nvPr>
            <p:ph type="sldNum" sz="quarter" idx="12"/>
          </p:nvPr>
        </p:nvSpPr>
        <p:spPr/>
        <p:txBody>
          <a:bodyPr/>
          <a:lstStyle/>
          <a:p>
            <a:fld id="{CBF7020E-56F3-4FF0-A2A7-8364A635CFFA}" type="slidenum">
              <a:rPr lang="fr-FR" smtClean="0">
                <a:solidFill>
                  <a:srgbClr val="3C4F7C"/>
                </a:solidFill>
              </a:rPr>
              <a:t>25</a:t>
            </a:fld>
            <a:endParaRPr lang="fr-FR" dirty="0">
              <a:solidFill>
                <a:srgbClr val="3C4F7C"/>
              </a:solidFill>
            </a:endParaRPr>
          </a:p>
        </p:txBody>
      </p:sp>
    </p:spTree>
    <p:extLst>
      <p:ext uri="{BB962C8B-B14F-4D97-AF65-F5344CB8AC3E}">
        <p14:creationId xmlns:p14="http://schemas.microsoft.com/office/powerpoint/2010/main" val="4001480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B762D6-6ABA-4C00-9FDA-0AFC1EA3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8959"/>
          </a:xfrm>
          <a:prstGeom prst="rect">
            <a:avLst/>
          </a:prstGeom>
        </p:spPr>
      </p:pic>
      <p:sp>
        <p:nvSpPr>
          <p:cNvPr id="3" name="Sous-titre 2">
            <a:extLst>
              <a:ext uri="{FF2B5EF4-FFF2-40B4-BE49-F238E27FC236}">
                <a16:creationId xmlns:a16="http://schemas.microsoft.com/office/drawing/2014/main" id="{01101FC6-F5F9-4783-A385-B7AB2FE529F3}"/>
              </a:ext>
            </a:extLst>
          </p:cNvPr>
          <p:cNvSpPr>
            <a:spLocks noGrp="1"/>
          </p:cNvSpPr>
          <p:nvPr>
            <p:ph type="subTitle" idx="1"/>
          </p:nvPr>
        </p:nvSpPr>
        <p:spPr>
          <a:xfrm>
            <a:off x="1186544" y="2705471"/>
            <a:ext cx="10009414" cy="1839314"/>
          </a:xfrm>
        </p:spPr>
        <p:txBody>
          <a:bodyPr>
            <a:normAutofit/>
          </a:bodyPr>
          <a:lstStyle/>
          <a:p>
            <a:r>
              <a:rPr lang="fr-FR" sz="5400" dirty="0">
                <a:solidFill>
                  <a:schemeClr val="bg1"/>
                </a:solidFill>
              </a:rPr>
              <a:t>COMMUNICATION</a:t>
            </a:r>
          </a:p>
          <a:p>
            <a:r>
              <a:rPr lang="fr-FR" sz="2800" dirty="0">
                <a:solidFill>
                  <a:schemeClr val="bg1"/>
                </a:solidFill>
              </a:rPr>
              <a:t>Référent : Arthur LALLOUETTE</a:t>
            </a:r>
          </a:p>
        </p:txBody>
      </p:sp>
      <p:sp>
        <p:nvSpPr>
          <p:cNvPr id="4" name="Espace réservé du numéro de diapositive 3">
            <a:extLst>
              <a:ext uri="{FF2B5EF4-FFF2-40B4-BE49-F238E27FC236}">
                <a16:creationId xmlns:a16="http://schemas.microsoft.com/office/drawing/2014/main" id="{0193917B-0745-4716-84F0-273C0F87D339}"/>
              </a:ext>
            </a:extLst>
          </p:cNvPr>
          <p:cNvSpPr>
            <a:spLocks noGrp="1"/>
          </p:cNvSpPr>
          <p:nvPr>
            <p:ph type="sldNum" sz="quarter" idx="12"/>
          </p:nvPr>
        </p:nvSpPr>
        <p:spPr/>
        <p:txBody>
          <a:bodyPr/>
          <a:lstStyle/>
          <a:p>
            <a:fld id="{CBF7020E-56F3-4FF0-A2A7-8364A635CFFA}" type="slidenum">
              <a:rPr lang="fr-FR" smtClean="0">
                <a:solidFill>
                  <a:srgbClr val="3C4F7C"/>
                </a:solidFill>
              </a:rPr>
              <a:t>26</a:t>
            </a:fld>
            <a:endParaRPr lang="fr-FR" dirty="0">
              <a:solidFill>
                <a:srgbClr val="3C4F7C"/>
              </a:solidFill>
            </a:endParaRPr>
          </a:p>
        </p:txBody>
      </p:sp>
    </p:spTree>
    <p:extLst>
      <p:ext uri="{BB962C8B-B14F-4D97-AF65-F5344CB8AC3E}">
        <p14:creationId xmlns:p14="http://schemas.microsoft.com/office/powerpoint/2010/main" val="1427099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27</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9" name="ZoneTexte 8">
            <a:extLst>
              <a:ext uri="{FF2B5EF4-FFF2-40B4-BE49-F238E27FC236}">
                <a16:creationId xmlns:a16="http://schemas.microsoft.com/office/drawing/2014/main" id="{5BA88F58-718C-44F8-97CC-B37312604C19}"/>
              </a:ext>
            </a:extLst>
          </p:cNvPr>
          <p:cNvSpPr txBox="1"/>
          <p:nvPr/>
        </p:nvSpPr>
        <p:spPr>
          <a:xfrm>
            <a:off x="1017722" y="457200"/>
            <a:ext cx="10117810" cy="646331"/>
          </a:xfrm>
          <a:prstGeom prst="rect">
            <a:avLst/>
          </a:prstGeom>
          <a:noFill/>
        </p:spPr>
        <p:txBody>
          <a:bodyPr wrap="square" rtlCol="0">
            <a:spAutoFit/>
          </a:bodyPr>
          <a:lstStyle/>
          <a:p>
            <a:r>
              <a:rPr lang="fr-FR" sz="3600" dirty="0">
                <a:solidFill>
                  <a:schemeClr val="bg1"/>
                </a:solidFill>
                <a:latin typeface="Exo 2" panose="00000500000000000000" pitchFamily="50" charset="0"/>
              </a:rPr>
              <a:t>Contacts</a:t>
            </a:r>
            <a:endParaRPr lang="fr-FR" dirty="0">
              <a:solidFill>
                <a:schemeClr val="bg1"/>
              </a:solidFill>
              <a:latin typeface="Exo 2" panose="00000500000000000000" pitchFamily="50" charset="0"/>
            </a:endParaRPr>
          </a:p>
        </p:txBody>
      </p:sp>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graphicFrame>
        <p:nvGraphicFramePr>
          <p:cNvPr id="3" name="Tableau 9">
            <a:extLst>
              <a:ext uri="{FF2B5EF4-FFF2-40B4-BE49-F238E27FC236}">
                <a16:creationId xmlns:a16="http://schemas.microsoft.com/office/drawing/2014/main" id="{86A316E2-E7DA-C249-3B63-DC8A8EE61FAE}"/>
              </a:ext>
            </a:extLst>
          </p:cNvPr>
          <p:cNvGraphicFramePr>
            <a:graphicFrameLocks noGrp="1"/>
          </p:cNvGraphicFramePr>
          <p:nvPr>
            <p:extLst>
              <p:ext uri="{D42A27DB-BD31-4B8C-83A1-F6EECF244321}">
                <p14:modId xmlns:p14="http://schemas.microsoft.com/office/powerpoint/2010/main" val="3145173182"/>
              </p:ext>
            </p:extLst>
          </p:nvPr>
        </p:nvGraphicFramePr>
        <p:xfrm>
          <a:off x="1" y="2813665"/>
          <a:ext cx="12192000" cy="1483360"/>
        </p:xfrm>
        <a:graphic>
          <a:graphicData uri="http://schemas.openxmlformats.org/drawingml/2006/table">
            <a:tbl>
              <a:tblPr firstRow="1" bandRow="1">
                <a:tableStyleId>{5C22544A-7EE6-4342-B048-85BDC9FD1C3A}</a:tableStyleId>
              </a:tblPr>
              <a:tblGrid>
                <a:gridCol w="1527091">
                  <a:extLst>
                    <a:ext uri="{9D8B030D-6E8A-4147-A177-3AD203B41FA5}">
                      <a16:colId xmlns:a16="http://schemas.microsoft.com/office/drawing/2014/main" val="4175381320"/>
                    </a:ext>
                  </a:extLst>
                </a:gridCol>
                <a:gridCol w="1236352">
                  <a:extLst>
                    <a:ext uri="{9D8B030D-6E8A-4147-A177-3AD203B41FA5}">
                      <a16:colId xmlns:a16="http://schemas.microsoft.com/office/drawing/2014/main" val="1557705860"/>
                    </a:ext>
                  </a:extLst>
                </a:gridCol>
                <a:gridCol w="3172486">
                  <a:extLst>
                    <a:ext uri="{9D8B030D-6E8A-4147-A177-3AD203B41FA5}">
                      <a16:colId xmlns:a16="http://schemas.microsoft.com/office/drawing/2014/main" val="2598568520"/>
                    </a:ext>
                  </a:extLst>
                </a:gridCol>
                <a:gridCol w="1573234">
                  <a:extLst>
                    <a:ext uri="{9D8B030D-6E8A-4147-A177-3AD203B41FA5}">
                      <a16:colId xmlns:a16="http://schemas.microsoft.com/office/drawing/2014/main" val="1105230824"/>
                    </a:ext>
                  </a:extLst>
                </a:gridCol>
                <a:gridCol w="4682837">
                  <a:extLst>
                    <a:ext uri="{9D8B030D-6E8A-4147-A177-3AD203B41FA5}">
                      <a16:colId xmlns:a16="http://schemas.microsoft.com/office/drawing/2014/main" val="1880433642"/>
                    </a:ext>
                  </a:extLst>
                </a:gridCol>
              </a:tblGrid>
              <a:tr h="370840">
                <a:tc>
                  <a:txBody>
                    <a:bodyPr/>
                    <a:lstStyle/>
                    <a:p>
                      <a:r>
                        <a:rPr lang="fr-FR" dirty="0"/>
                        <a:t>Nom</a:t>
                      </a:r>
                    </a:p>
                  </a:txBody>
                  <a:tcPr/>
                </a:tc>
                <a:tc>
                  <a:txBody>
                    <a:bodyPr/>
                    <a:lstStyle/>
                    <a:p>
                      <a:r>
                        <a:rPr lang="fr-FR" dirty="0"/>
                        <a:t>Prénom</a:t>
                      </a:r>
                    </a:p>
                  </a:txBody>
                  <a:tcPr/>
                </a:tc>
                <a:tc>
                  <a:txBody>
                    <a:bodyPr/>
                    <a:lstStyle/>
                    <a:p>
                      <a:r>
                        <a:rPr lang="fr-FR" dirty="0"/>
                        <a:t>Rôle</a:t>
                      </a:r>
                    </a:p>
                  </a:txBody>
                  <a:tcPr/>
                </a:tc>
                <a:tc>
                  <a:txBody>
                    <a:bodyPr/>
                    <a:lstStyle/>
                    <a:p>
                      <a:r>
                        <a:rPr lang="fr-FR" dirty="0"/>
                        <a:t>Téléphone</a:t>
                      </a:r>
                    </a:p>
                  </a:txBody>
                  <a:tcPr/>
                </a:tc>
                <a:tc>
                  <a:txBody>
                    <a:bodyPr/>
                    <a:lstStyle/>
                    <a:p>
                      <a:r>
                        <a:rPr lang="fr-FR" dirty="0"/>
                        <a:t>Mail</a:t>
                      </a:r>
                    </a:p>
                  </a:txBody>
                  <a:tcPr/>
                </a:tc>
                <a:extLst>
                  <a:ext uri="{0D108BD9-81ED-4DB2-BD59-A6C34878D82A}">
                    <a16:rowId xmlns:a16="http://schemas.microsoft.com/office/drawing/2014/main" val="3315267763"/>
                  </a:ext>
                </a:extLst>
              </a:tr>
              <a:tr h="370840">
                <a:tc>
                  <a:txBody>
                    <a:bodyPr/>
                    <a:lstStyle/>
                    <a:p>
                      <a:r>
                        <a:rPr lang="fr-FR" dirty="0"/>
                        <a:t>LESAGE</a:t>
                      </a:r>
                    </a:p>
                  </a:txBody>
                  <a:tcPr/>
                </a:tc>
                <a:tc>
                  <a:txBody>
                    <a:bodyPr/>
                    <a:lstStyle/>
                    <a:p>
                      <a:r>
                        <a:rPr lang="fr-FR" dirty="0"/>
                        <a:t>Mathieu</a:t>
                      </a:r>
                    </a:p>
                  </a:txBody>
                  <a:tcPr/>
                </a:tc>
                <a:tc>
                  <a:txBody>
                    <a:bodyPr/>
                    <a:lstStyle/>
                    <a:p>
                      <a:r>
                        <a:rPr lang="fr-FR" dirty="0"/>
                        <a:t>Coordinateur général</a:t>
                      </a:r>
                    </a:p>
                  </a:txBody>
                  <a:tcPr/>
                </a:tc>
                <a:tc>
                  <a:txBody>
                    <a:bodyPr/>
                    <a:lstStyle/>
                    <a:p>
                      <a:r>
                        <a:rPr lang="fr-FR" dirty="0"/>
                        <a:t>06 76 53 55 24</a:t>
                      </a:r>
                    </a:p>
                  </a:txBody>
                  <a:tcPr/>
                </a:tc>
                <a:tc>
                  <a:txBody>
                    <a:bodyPr/>
                    <a:lstStyle/>
                    <a:p>
                      <a:r>
                        <a:rPr lang="fr-FR" dirty="0"/>
                        <a:t>direction@meurtheetmoselle.fff.fr</a:t>
                      </a:r>
                    </a:p>
                  </a:txBody>
                  <a:tcPr/>
                </a:tc>
                <a:extLst>
                  <a:ext uri="{0D108BD9-81ED-4DB2-BD59-A6C34878D82A}">
                    <a16:rowId xmlns:a16="http://schemas.microsoft.com/office/drawing/2014/main" val="2736421213"/>
                  </a:ext>
                </a:extLst>
              </a:tr>
              <a:tr h="370840">
                <a:tc>
                  <a:txBody>
                    <a:bodyPr/>
                    <a:lstStyle/>
                    <a:p>
                      <a:r>
                        <a:rPr lang="fr-FR" dirty="0"/>
                        <a:t>TORNABONI</a:t>
                      </a:r>
                    </a:p>
                  </a:txBody>
                  <a:tcPr/>
                </a:tc>
                <a:tc>
                  <a:txBody>
                    <a:bodyPr/>
                    <a:lstStyle/>
                    <a:p>
                      <a:r>
                        <a:rPr lang="fr-FR" dirty="0"/>
                        <a:t>GERARD</a:t>
                      </a:r>
                    </a:p>
                  </a:txBody>
                  <a:tcPr/>
                </a:tc>
                <a:tc>
                  <a:txBody>
                    <a:bodyPr/>
                    <a:lstStyle/>
                    <a:p>
                      <a:r>
                        <a:rPr lang="fr-FR" dirty="0"/>
                        <a:t>REFERENT COMMISSION FA</a:t>
                      </a:r>
                    </a:p>
                  </a:txBody>
                  <a:tcPr/>
                </a:tc>
                <a:tc>
                  <a:txBody>
                    <a:bodyPr/>
                    <a:lstStyle/>
                    <a:p>
                      <a:r>
                        <a:rPr lang="fr-FR" dirty="0"/>
                        <a:t>06 86 48 88 80</a:t>
                      </a:r>
                    </a:p>
                  </a:txBody>
                  <a:tcPr/>
                </a:tc>
                <a:tc>
                  <a:txBody>
                    <a:bodyPr/>
                    <a:lstStyle/>
                    <a:p>
                      <a:r>
                        <a:rPr lang="fr-FR" dirty="0"/>
                        <a:t>foot.animation.nord@meurtheetmoselle.lgef.fr</a:t>
                      </a:r>
                    </a:p>
                  </a:txBody>
                  <a:tcPr/>
                </a:tc>
                <a:extLst>
                  <a:ext uri="{0D108BD9-81ED-4DB2-BD59-A6C34878D82A}">
                    <a16:rowId xmlns:a16="http://schemas.microsoft.com/office/drawing/2014/main" val="2155810356"/>
                  </a:ext>
                </a:extLst>
              </a:tr>
              <a:tr h="370840">
                <a:tc>
                  <a:txBody>
                    <a:bodyPr/>
                    <a:lstStyle/>
                    <a:p>
                      <a:r>
                        <a:rPr lang="fr-FR" dirty="0"/>
                        <a:t>TELCH</a:t>
                      </a:r>
                    </a:p>
                  </a:txBody>
                  <a:tcPr/>
                </a:tc>
                <a:tc>
                  <a:txBody>
                    <a:bodyPr/>
                    <a:lstStyle/>
                    <a:p>
                      <a:r>
                        <a:rPr lang="fr-FR" dirty="0"/>
                        <a:t>MICHAEL</a:t>
                      </a:r>
                    </a:p>
                  </a:txBody>
                  <a:tcPr/>
                </a:tc>
                <a:tc>
                  <a:txBody>
                    <a:bodyPr/>
                    <a:lstStyle/>
                    <a:p>
                      <a:r>
                        <a:rPr lang="fr-FR" dirty="0"/>
                        <a:t>CTD DAP</a:t>
                      </a:r>
                    </a:p>
                  </a:txBody>
                  <a:tcPr/>
                </a:tc>
                <a:tc>
                  <a:txBody>
                    <a:bodyPr/>
                    <a:lstStyle/>
                    <a:p>
                      <a:r>
                        <a:rPr lang="fr-FR" dirty="0"/>
                        <a:t>06 63 03 07 71</a:t>
                      </a:r>
                    </a:p>
                  </a:txBody>
                  <a:tcPr/>
                </a:tc>
                <a:tc>
                  <a:txBody>
                    <a:bodyPr/>
                    <a:lstStyle/>
                    <a:p>
                      <a:r>
                        <a:rPr lang="fr-FR" dirty="0"/>
                        <a:t>Cdfa.nord@meurtheetmoselle.fff.fr</a:t>
                      </a:r>
                    </a:p>
                  </a:txBody>
                  <a:tcPr/>
                </a:tc>
                <a:extLst>
                  <a:ext uri="{0D108BD9-81ED-4DB2-BD59-A6C34878D82A}">
                    <a16:rowId xmlns:a16="http://schemas.microsoft.com/office/drawing/2014/main" val="2989887943"/>
                  </a:ext>
                </a:extLst>
              </a:tr>
            </a:tbl>
          </a:graphicData>
        </a:graphic>
      </p:graphicFrame>
    </p:spTree>
    <p:extLst>
      <p:ext uri="{BB962C8B-B14F-4D97-AF65-F5344CB8AC3E}">
        <p14:creationId xmlns:p14="http://schemas.microsoft.com/office/powerpoint/2010/main" val="13508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ZoneTexte 7"/>
          <p:cNvSpPr txBox="1"/>
          <p:nvPr/>
        </p:nvSpPr>
        <p:spPr>
          <a:xfrm>
            <a:off x="4083476" y="682012"/>
            <a:ext cx="4025045" cy="400110"/>
          </a:xfrm>
          <a:prstGeom prst="rect">
            <a:avLst/>
          </a:prstGeom>
          <a:noFill/>
        </p:spPr>
        <p:txBody>
          <a:bodyPr wrap="square" rtlCol="0">
            <a:spAutoFit/>
          </a:bodyPr>
          <a:lstStyle/>
          <a:p>
            <a:r>
              <a:rPr lang="fr-FR" sz="2000" b="1" u="sng" dirty="0">
                <a:solidFill>
                  <a:srgbClr val="FF0000"/>
                </a:solidFill>
              </a:rPr>
              <a:t>Gestion des Ressources Humaines</a:t>
            </a:r>
          </a:p>
        </p:txBody>
      </p:sp>
      <p:graphicFrame>
        <p:nvGraphicFramePr>
          <p:cNvPr id="9" name="Tableau 8"/>
          <p:cNvGraphicFramePr>
            <a:graphicFrameLocks noGrp="1"/>
          </p:cNvGraphicFramePr>
          <p:nvPr>
            <p:extLst>
              <p:ext uri="{D42A27DB-BD31-4B8C-83A1-F6EECF244321}">
                <p14:modId xmlns:p14="http://schemas.microsoft.com/office/powerpoint/2010/main" val="2591667298"/>
              </p:ext>
            </p:extLst>
          </p:nvPr>
        </p:nvGraphicFramePr>
        <p:xfrm>
          <a:off x="379601" y="1078946"/>
          <a:ext cx="11110033" cy="5321848"/>
        </p:xfrm>
        <a:graphic>
          <a:graphicData uri="http://schemas.openxmlformats.org/drawingml/2006/table">
            <a:tbl>
              <a:tblPr firstRow="1" bandRow="1">
                <a:tableStyleId>{7DF18680-E054-41AD-8BC1-D1AEF772440D}</a:tableStyleId>
              </a:tblPr>
              <a:tblGrid>
                <a:gridCol w="5321267">
                  <a:extLst>
                    <a:ext uri="{9D8B030D-6E8A-4147-A177-3AD203B41FA5}">
                      <a16:colId xmlns:a16="http://schemas.microsoft.com/office/drawing/2014/main" val="20000"/>
                    </a:ext>
                  </a:extLst>
                </a:gridCol>
                <a:gridCol w="1567504">
                  <a:extLst>
                    <a:ext uri="{9D8B030D-6E8A-4147-A177-3AD203B41FA5}">
                      <a16:colId xmlns:a16="http://schemas.microsoft.com/office/drawing/2014/main" val="20001"/>
                    </a:ext>
                  </a:extLst>
                </a:gridCol>
                <a:gridCol w="4221262">
                  <a:extLst>
                    <a:ext uri="{9D8B030D-6E8A-4147-A177-3AD203B41FA5}">
                      <a16:colId xmlns:a16="http://schemas.microsoft.com/office/drawing/2014/main" val="20002"/>
                    </a:ext>
                  </a:extLst>
                </a:gridCol>
              </a:tblGrid>
              <a:tr h="301451">
                <a:tc>
                  <a:txBody>
                    <a:bodyPr/>
                    <a:lstStyle/>
                    <a:p>
                      <a:pPr algn="ctr"/>
                      <a:r>
                        <a:rPr lang="fr-FR" sz="1200" dirty="0"/>
                        <a:t>Tâches</a:t>
                      </a:r>
                      <a:endParaRPr lang="fr-FR" sz="1200" b="1" dirty="0"/>
                    </a:p>
                  </a:txBody>
                  <a:tcPr anchor="ctr"/>
                </a:tc>
                <a:tc>
                  <a:txBody>
                    <a:bodyPr/>
                    <a:lstStyle/>
                    <a:p>
                      <a:pPr algn="ctr"/>
                      <a:r>
                        <a:rPr lang="fr-FR" sz="1200" dirty="0"/>
                        <a:t>Nombre</a:t>
                      </a:r>
                      <a:endParaRPr lang="fr-FR" sz="1200" b="1" dirty="0"/>
                    </a:p>
                  </a:txBody>
                  <a:tcPr anchor="ctr"/>
                </a:tc>
                <a:tc>
                  <a:txBody>
                    <a:bodyPr/>
                    <a:lstStyle/>
                    <a:p>
                      <a:pPr algn="ctr"/>
                      <a:r>
                        <a:rPr lang="fr-FR" sz="1200" dirty="0"/>
                        <a:t>Responsables</a:t>
                      </a:r>
                      <a:endParaRPr lang="fr-FR" sz="1200" b="1" dirty="0"/>
                    </a:p>
                  </a:txBody>
                  <a:tcPr anchor="ctr"/>
                </a:tc>
                <a:extLst>
                  <a:ext uri="{0D108BD9-81ED-4DB2-BD59-A6C34878D82A}">
                    <a16:rowId xmlns:a16="http://schemas.microsoft.com/office/drawing/2014/main" val="10000"/>
                  </a:ext>
                </a:extLst>
              </a:tr>
              <a:tr h="301451">
                <a:tc>
                  <a:txBody>
                    <a:bodyPr/>
                    <a:lstStyle/>
                    <a:p>
                      <a:pPr algn="ctr"/>
                      <a:r>
                        <a:rPr lang="fr-FR" sz="1200" b="1" dirty="0"/>
                        <a:t>Gestion Générale</a:t>
                      </a:r>
                    </a:p>
                  </a:txBody>
                  <a:tcPr anchor="ctr"/>
                </a:tc>
                <a:tc>
                  <a:txBody>
                    <a:bodyPr/>
                    <a:lstStyle/>
                    <a:p>
                      <a:pPr algn="ctr"/>
                      <a:r>
                        <a:rPr lang="fr-FR" sz="1200" dirty="0"/>
                        <a:t>2</a:t>
                      </a:r>
                    </a:p>
                  </a:txBody>
                  <a:tcPr anchor="ctr"/>
                </a:tc>
                <a:tc>
                  <a:txBody>
                    <a:bodyPr/>
                    <a:lstStyle/>
                    <a:p>
                      <a:pPr algn="ctr"/>
                      <a:r>
                        <a:rPr lang="fr-FR" sz="1200" dirty="0"/>
                        <a:t>Nathan + Mika</a:t>
                      </a:r>
                    </a:p>
                  </a:txBody>
                  <a:tcPr anchor="ctr"/>
                </a:tc>
                <a:extLst>
                  <a:ext uri="{0D108BD9-81ED-4DB2-BD59-A6C34878D82A}">
                    <a16:rowId xmlns:a16="http://schemas.microsoft.com/office/drawing/2014/main" val="10001"/>
                  </a:ext>
                </a:extLst>
              </a:tr>
              <a:tr h="502419">
                <a:tc>
                  <a:txBody>
                    <a:bodyPr/>
                    <a:lstStyle/>
                    <a:p>
                      <a:pPr algn="ctr"/>
                      <a:r>
                        <a:rPr lang="fr-FR" sz="1200" b="1" dirty="0"/>
                        <a:t>Préparation des terrains </a:t>
                      </a:r>
                    </a:p>
                    <a:p>
                      <a:pPr algn="ctr"/>
                      <a:r>
                        <a:rPr lang="fr-FR" sz="1200" b="1" dirty="0"/>
                        <a:t>(montage</a:t>
                      </a:r>
                      <a:r>
                        <a:rPr lang="fr-FR" sz="1200" b="1" baseline="0" dirty="0"/>
                        <a:t> buts + installation signalétique + traçage)</a:t>
                      </a:r>
                      <a:endParaRPr lang="fr-FR" sz="1200" b="1" dirty="0"/>
                    </a:p>
                  </a:txBody>
                  <a:tcPr anchor="ctr"/>
                </a:tc>
                <a:tc>
                  <a:txBody>
                    <a:bodyPr/>
                    <a:lstStyle/>
                    <a:p>
                      <a:pPr algn="ctr"/>
                      <a:r>
                        <a:rPr lang="fr-FR" sz="1200" dirty="0"/>
                        <a:t>5</a:t>
                      </a:r>
                    </a:p>
                  </a:txBody>
                  <a:tcPr anchor="ctr"/>
                </a:tc>
                <a:tc>
                  <a:txBody>
                    <a:bodyPr/>
                    <a:lstStyle/>
                    <a:p>
                      <a:pPr algn="ctr"/>
                      <a:r>
                        <a:rPr lang="fr-FR" sz="1200" dirty="0"/>
                        <a:t> Bénévoles club GODBRANGE</a:t>
                      </a:r>
                      <a:r>
                        <a:rPr lang="fr-FR" sz="1200" baseline="0" dirty="0"/>
                        <a:t> (vendredi 22/06)</a:t>
                      </a:r>
                      <a:endParaRPr lang="fr-FR" sz="1200" dirty="0"/>
                    </a:p>
                  </a:txBody>
                  <a:tcPr anchor="ctr"/>
                </a:tc>
                <a:extLst>
                  <a:ext uri="{0D108BD9-81ED-4DB2-BD59-A6C34878D82A}">
                    <a16:rowId xmlns:a16="http://schemas.microsoft.com/office/drawing/2014/main" val="10002"/>
                  </a:ext>
                </a:extLst>
              </a:tr>
              <a:tr h="301451">
                <a:tc>
                  <a:txBody>
                    <a:bodyPr/>
                    <a:lstStyle/>
                    <a:p>
                      <a:pPr algn="ctr"/>
                      <a:r>
                        <a:rPr lang="fr-FR" sz="1200" b="1" dirty="0"/>
                        <a:t>Préparation installation électrique</a:t>
                      </a:r>
                    </a:p>
                  </a:txBody>
                  <a:tcPr anchor="ctr"/>
                </a:tc>
                <a:tc>
                  <a:txBody>
                    <a:bodyPr/>
                    <a:lstStyle/>
                    <a:p>
                      <a:pPr algn="ctr"/>
                      <a:r>
                        <a:rPr lang="fr-FR" sz="1200" dirty="0"/>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Bénévoles club </a:t>
                      </a:r>
                    </a:p>
                  </a:txBody>
                  <a:tcPr anchor="ctr"/>
                </a:tc>
                <a:extLst>
                  <a:ext uri="{0D108BD9-81ED-4DB2-BD59-A6C34878D82A}">
                    <a16:rowId xmlns:a16="http://schemas.microsoft.com/office/drawing/2014/main" val="10003"/>
                  </a:ext>
                </a:extLst>
              </a:tr>
              <a:tr h="301451">
                <a:tc>
                  <a:txBody>
                    <a:bodyPr/>
                    <a:lstStyle/>
                    <a:p>
                      <a:pPr algn="ctr"/>
                      <a:r>
                        <a:rPr lang="fr-FR" sz="1200" b="1" dirty="0"/>
                        <a:t>Gestion Buvette / Restauration</a:t>
                      </a:r>
                    </a:p>
                  </a:txBody>
                  <a:tcPr anchor="ctr"/>
                </a:tc>
                <a:tc>
                  <a:txBody>
                    <a:bodyPr/>
                    <a:lstStyle/>
                    <a:p>
                      <a:pPr algn="ctr"/>
                      <a:r>
                        <a:rPr lang="fr-FR" sz="1200" dirty="0"/>
                        <a:t>10</a:t>
                      </a:r>
                    </a:p>
                  </a:txBody>
                  <a:tcPr anchor="ctr"/>
                </a:tc>
                <a:tc>
                  <a:txBody>
                    <a:bodyPr/>
                    <a:lstStyle/>
                    <a:p>
                      <a:pPr algn="ctr"/>
                      <a:r>
                        <a:rPr lang="fr-FR" sz="1200" dirty="0"/>
                        <a:t>Bénévoles club </a:t>
                      </a:r>
                    </a:p>
                  </a:txBody>
                  <a:tcPr anchor="ctr"/>
                </a:tc>
                <a:extLst>
                  <a:ext uri="{0D108BD9-81ED-4DB2-BD59-A6C34878D82A}">
                    <a16:rowId xmlns:a16="http://schemas.microsoft.com/office/drawing/2014/main" val="10004"/>
                  </a:ext>
                </a:extLst>
              </a:tr>
              <a:tr h="301451">
                <a:tc>
                  <a:txBody>
                    <a:bodyPr/>
                    <a:lstStyle/>
                    <a:p>
                      <a:pPr algn="ctr"/>
                      <a:r>
                        <a:rPr lang="fr-FR" sz="1200" b="1" dirty="0"/>
                        <a:t>Accueil des équipes</a:t>
                      </a:r>
                    </a:p>
                  </a:txBody>
                  <a:tcPr anchor="ctr"/>
                </a:tc>
                <a:tc>
                  <a:txBody>
                    <a:bodyPr/>
                    <a:lstStyle/>
                    <a:p>
                      <a:pPr algn="ctr"/>
                      <a:r>
                        <a:rPr lang="fr-FR" sz="1200" dirty="0"/>
                        <a:t>2</a:t>
                      </a:r>
                    </a:p>
                  </a:txBody>
                  <a:tcPr anchor="ctr"/>
                </a:tc>
                <a:tc>
                  <a:txBody>
                    <a:bodyPr/>
                    <a:lstStyle/>
                    <a:p>
                      <a:pPr algn="ctr"/>
                      <a:r>
                        <a:rPr lang="fr-FR" sz="1200" dirty="0"/>
                        <a:t>Maurice</a:t>
                      </a:r>
                      <a:r>
                        <a:rPr lang="fr-FR" sz="1200" baseline="0" dirty="0"/>
                        <a:t> et Cécile</a:t>
                      </a:r>
                      <a:endParaRPr lang="fr-FR" sz="1200" dirty="0"/>
                    </a:p>
                  </a:txBody>
                  <a:tcPr anchor="ctr"/>
                </a:tc>
                <a:extLst>
                  <a:ext uri="{0D108BD9-81ED-4DB2-BD59-A6C34878D82A}">
                    <a16:rowId xmlns:a16="http://schemas.microsoft.com/office/drawing/2014/main" val="10005"/>
                  </a:ext>
                </a:extLst>
              </a:tr>
              <a:tr h="301451">
                <a:tc>
                  <a:txBody>
                    <a:bodyPr/>
                    <a:lstStyle/>
                    <a:p>
                      <a:pPr algn="ctr"/>
                      <a:r>
                        <a:rPr lang="fr-FR" sz="1200" b="1" dirty="0"/>
                        <a:t>Sécurité /</a:t>
                      </a:r>
                      <a:r>
                        <a:rPr lang="fr-FR" sz="1200" b="1" baseline="0" dirty="0"/>
                        <a:t> Parking / Signalétique</a:t>
                      </a:r>
                      <a:endParaRPr lang="fr-FR" sz="12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2</a:t>
                      </a:r>
                    </a:p>
                  </a:txBody>
                  <a:tcPr anchor="ctr"/>
                </a:tc>
                <a:tc>
                  <a:txBody>
                    <a:bodyPr/>
                    <a:lstStyle/>
                    <a:p>
                      <a:pPr algn="ctr"/>
                      <a:r>
                        <a:rPr lang="fr-FR" sz="1200" dirty="0"/>
                        <a:t>Bénévoles</a:t>
                      </a:r>
                      <a:r>
                        <a:rPr lang="fr-FR" sz="1200" baseline="0" dirty="0"/>
                        <a:t> club </a:t>
                      </a:r>
                      <a:endParaRPr lang="fr-FR" sz="1200" dirty="0"/>
                    </a:p>
                  </a:txBody>
                  <a:tcPr anchor="ctr"/>
                </a:tc>
                <a:extLst>
                  <a:ext uri="{0D108BD9-81ED-4DB2-BD59-A6C34878D82A}">
                    <a16:rowId xmlns:a16="http://schemas.microsoft.com/office/drawing/2014/main" val="10006"/>
                  </a:ext>
                </a:extLst>
              </a:tr>
              <a:tr h="301451">
                <a:tc>
                  <a:txBody>
                    <a:bodyPr/>
                    <a:lstStyle/>
                    <a:p>
                      <a:pPr algn="ctr"/>
                      <a:r>
                        <a:rPr lang="fr-FR" sz="1200" b="1" dirty="0"/>
                        <a:t>Responsable Logistique</a:t>
                      </a:r>
                    </a:p>
                  </a:txBody>
                  <a:tcPr anchor="ctr"/>
                </a:tc>
                <a:tc>
                  <a:txBody>
                    <a:bodyPr/>
                    <a:lstStyle/>
                    <a:p>
                      <a:pPr algn="ctr"/>
                      <a:r>
                        <a:rPr lang="fr-FR" sz="1200" dirty="0"/>
                        <a:t>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District (Maurice BIANCALANI)</a:t>
                      </a:r>
                    </a:p>
                  </a:txBody>
                  <a:tcPr anchor="ctr"/>
                </a:tc>
                <a:extLst>
                  <a:ext uri="{0D108BD9-81ED-4DB2-BD59-A6C34878D82A}">
                    <a16:rowId xmlns:a16="http://schemas.microsoft.com/office/drawing/2014/main" val="10007"/>
                  </a:ext>
                </a:extLst>
              </a:tr>
              <a:tr h="301451">
                <a:tc>
                  <a:txBody>
                    <a:bodyPr/>
                    <a:lstStyle/>
                    <a:p>
                      <a:pPr algn="ctr"/>
                      <a:r>
                        <a:rPr lang="fr-FR" sz="1200" b="1" dirty="0"/>
                        <a:t>Animation (Sono)</a:t>
                      </a:r>
                    </a:p>
                  </a:txBody>
                  <a:tcPr anchor="ctr"/>
                </a:tc>
                <a:tc>
                  <a:txBody>
                    <a:bodyPr/>
                    <a:lstStyle/>
                    <a:p>
                      <a:pPr algn="ctr"/>
                      <a:r>
                        <a:rPr lang="fr-FR" sz="1200" dirty="0"/>
                        <a:t>1</a:t>
                      </a:r>
                    </a:p>
                  </a:txBody>
                  <a:tcPr anchor="ctr"/>
                </a:tc>
                <a:tc>
                  <a:txBody>
                    <a:bodyPr/>
                    <a:lstStyle/>
                    <a:p>
                      <a:pPr algn="ctr"/>
                      <a:r>
                        <a:rPr lang="fr-FR" sz="1200" baseline="0" dirty="0"/>
                        <a:t> Vito Di Benedetto /JP</a:t>
                      </a:r>
                      <a:endParaRPr lang="fr-FR" sz="1200" dirty="0"/>
                    </a:p>
                  </a:txBody>
                  <a:tcPr anchor="ctr"/>
                </a:tc>
                <a:extLst>
                  <a:ext uri="{0D108BD9-81ED-4DB2-BD59-A6C34878D82A}">
                    <a16:rowId xmlns:a16="http://schemas.microsoft.com/office/drawing/2014/main" val="10008"/>
                  </a:ext>
                </a:extLst>
              </a:tr>
              <a:tr h="699598">
                <a:tc>
                  <a:txBody>
                    <a:bodyPr/>
                    <a:lstStyle/>
                    <a:p>
                      <a:pPr algn="ctr"/>
                      <a:r>
                        <a:rPr lang="fr-FR" sz="1200" b="1" dirty="0"/>
                        <a:t>Communication</a:t>
                      </a:r>
                    </a:p>
                    <a:p>
                      <a:pPr algn="ctr"/>
                      <a:r>
                        <a:rPr lang="fr-FR" sz="1200" b="1" dirty="0"/>
                        <a:t>(invitation des personnalités + contact presse)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Min. 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aseline="0" dirty="0"/>
                        <a:t>Arthur </a:t>
                      </a:r>
                      <a:endParaRPr lang="fr-FR" sz="1200" dirty="0"/>
                    </a:p>
                  </a:txBody>
                  <a:tcPr anchor="ctr"/>
                </a:tc>
                <a:extLst>
                  <a:ext uri="{0D108BD9-81ED-4DB2-BD59-A6C34878D82A}">
                    <a16:rowId xmlns:a16="http://schemas.microsoft.com/office/drawing/2014/main" val="10009"/>
                  </a:ext>
                </a:extLst>
              </a:tr>
              <a:tr h="301451">
                <a:tc>
                  <a:txBody>
                    <a:bodyPr/>
                    <a:lstStyle/>
                    <a:p>
                      <a:pPr algn="ctr"/>
                      <a:r>
                        <a:rPr lang="fr-FR" sz="1200" b="1" baseline="0" dirty="0"/>
                        <a:t>Gestion Rotations Terrain Vert 1</a:t>
                      </a:r>
                      <a:endParaRPr lang="fr-FR" sz="1200" b="1" dirty="0"/>
                    </a:p>
                  </a:txBody>
                  <a:tcPr anchor="ctr"/>
                </a:tc>
                <a:tc>
                  <a:txBody>
                    <a:bodyPr/>
                    <a:lstStyle/>
                    <a:p>
                      <a:pPr algn="ctr"/>
                      <a:r>
                        <a:rPr lang="fr-FR" sz="1200" dirty="0"/>
                        <a:t>1</a:t>
                      </a:r>
                    </a:p>
                  </a:txBody>
                  <a:tcPr anchor="ctr"/>
                </a:tc>
                <a:tc>
                  <a:txBody>
                    <a:bodyPr/>
                    <a:lstStyle/>
                    <a:p>
                      <a:pPr algn="ctr"/>
                      <a:r>
                        <a:rPr lang="fr-FR" sz="1200" dirty="0"/>
                        <a:t>Gérard</a:t>
                      </a:r>
                    </a:p>
                  </a:txBody>
                  <a:tcPr anchor="ctr"/>
                </a:tc>
                <a:extLst>
                  <a:ext uri="{0D108BD9-81ED-4DB2-BD59-A6C34878D82A}">
                    <a16:rowId xmlns:a16="http://schemas.microsoft.com/office/drawing/2014/main" val="10011"/>
                  </a:ext>
                </a:extLst>
              </a:tr>
              <a:tr h="3014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baseline="0" dirty="0"/>
                        <a:t>Gestion Rotations Terrain SYNTHETIQUE</a:t>
                      </a:r>
                      <a:endParaRPr lang="fr-FR" sz="1200" b="1" dirty="0"/>
                    </a:p>
                  </a:txBody>
                  <a:tcPr anchor="ctr"/>
                </a:tc>
                <a:tc>
                  <a:txBody>
                    <a:bodyPr/>
                    <a:lstStyle/>
                    <a:p>
                      <a:pPr algn="ctr"/>
                      <a:r>
                        <a:rPr lang="fr-FR" sz="1200" dirty="0"/>
                        <a:t>1</a:t>
                      </a:r>
                    </a:p>
                  </a:txBody>
                  <a:tcPr anchor="ctr"/>
                </a:tc>
                <a:tc>
                  <a:txBody>
                    <a:bodyPr/>
                    <a:lstStyle/>
                    <a:p>
                      <a:pPr algn="ctr"/>
                      <a:r>
                        <a:rPr lang="fr-FR" sz="1200" dirty="0"/>
                        <a:t>Nathan+ MIKA</a:t>
                      </a:r>
                    </a:p>
                  </a:txBody>
                  <a:tcPr anchor="ctr"/>
                </a:tc>
                <a:extLst>
                  <a:ext uri="{0D108BD9-81ED-4DB2-BD59-A6C34878D82A}">
                    <a16:rowId xmlns:a16="http://schemas.microsoft.com/office/drawing/2014/main" val="3414015787"/>
                  </a:ext>
                </a:extLst>
              </a:tr>
              <a:tr h="301451">
                <a:tc>
                  <a:txBody>
                    <a:bodyPr/>
                    <a:lstStyle/>
                    <a:p>
                      <a:pPr algn="ctr"/>
                      <a:r>
                        <a:rPr lang="fr-FR" sz="1200" b="1" dirty="0"/>
                        <a:t>Table de marque</a:t>
                      </a:r>
                    </a:p>
                  </a:txBody>
                  <a:tcPr anchor="ctr"/>
                </a:tc>
                <a:tc>
                  <a:txBody>
                    <a:bodyPr/>
                    <a:lstStyle/>
                    <a:p>
                      <a:pPr algn="ctr"/>
                      <a:r>
                        <a:rPr lang="fr-FR" sz="1200" dirty="0"/>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District </a:t>
                      </a:r>
                    </a:p>
                  </a:txBody>
                  <a:tcPr anchor="ctr"/>
                </a:tc>
                <a:extLst>
                  <a:ext uri="{0D108BD9-81ED-4DB2-BD59-A6C34878D82A}">
                    <a16:rowId xmlns:a16="http://schemas.microsoft.com/office/drawing/2014/main" val="10012"/>
                  </a:ext>
                </a:extLst>
              </a:tr>
              <a:tr h="5024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a:t>Animation Ateliers festifs ET CITOYENS SAMEDI</a:t>
                      </a:r>
                    </a:p>
                  </a:txBody>
                  <a:tcPr anchor="ctr"/>
                </a:tc>
                <a:tc>
                  <a:txBody>
                    <a:bodyPr/>
                    <a:lstStyle/>
                    <a:p>
                      <a:pPr algn="ctr"/>
                      <a:r>
                        <a:rPr lang="fr-FR" sz="1200" dirty="0"/>
                        <a:t>10</a:t>
                      </a:r>
                    </a:p>
                  </a:txBody>
                  <a:tcPr anchor="ctr"/>
                </a:tc>
                <a:tc>
                  <a:txBody>
                    <a:bodyPr/>
                    <a:lstStyle/>
                    <a:p>
                      <a:pPr algn="ctr"/>
                      <a:r>
                        <a:rPr lang="fr-FR" sz="1200" dirty="0"/>
                        <a:t>Joueurs U13/U15/U18+ DIRIGEANTS du club</a:t>
                      </a:r>
                    </a:p>
                  </a:txBody>
                  <a:tcPr anchor="ctr"/>
                </a:tc>
                <a:extLst>
                  <a:ext uri="{0D108BD9-81ED-4DB2-BD59-A6C34878D82A}">
                    <a16:rowId xmlns:a16="http://schemas.microsoft.com/office/drawing/2014/main" val="2025585098"/>
                  </a:ext>
                </a:extLst>
              </a:tr>
              <a:tr h="301451">
                <a:tc>
                  <a:txBody>
                    <a:bodyPr/>
                    <a:lstStyle/>
                    <a:p>
                      <a:pPr algn="ctr"/>
                      <a:r>
                        <a:rPr lang="fr-FR" sz="1200" b="1" dirty="0">
                          <a:solidFill>
                            <a:srgbClr val="FF0000"/>
                          </a:solidFill>
                        </a:rPr>
                        <a:t>Total</a:t>
                      </a:r>
                    </a:p>
                  </a:txBody>
                  <a:tcPr anchor="ctr"/>
                </a:tc>
                <a:tc>
                  <a:txBody>
                    <a:bodyPr/>
                    <a:lstStyle/>
                    <a:p>
                      <a:pPr algn="ctr"/>
                      <a:r>
                        <a:rPr lang="fr-FR" sz="1200" b="1" dirty="0">
                          <a:solidFill>
                            <a:srgbClr val="FF0000"/>
                          </a:solidFill>
                        </a:rPr>
                        <a:t>Min. 40</a:t>
                      </a:r>
                    </a:p>
                  </a:txBody>
                  <a:tcPr anchor="ctr"/>
                </a:tc>
                <a:tc>
                  <a:txBody>
                    <a:bodyPr/>
                    <a:lstStyle/>
                    <a:p>
                      <a:pPr algn="ctr"/>
                      <a:endParaRPr lang="fr-FR" sz="1200" b="1" dirty="0">
                        <a:solidFill>
                          <a:srgbClr val="FF0000"/>
                        </a:solidFill>
                      </a:endParaRPr>
                    </a:p>
                  </a:txBody>
                  <a:tcPr anchor="ctr"/>
                </a:tc>
                <a:extLst>
                  <a:ext uri="{0D108BD9-81ED-4DB2-BD59-A6C34878D82A}">
                    <a16:rowId xmlns:a16="http://schemas.microsoft.com/office/drawing/2014/main" val="10016"/>
                  </a:ext>
                </a:extLst>
              </a:tr>
            </a:tbl>
          </a:graphicData>
        </a:graphic>
      </p:graphicFrame>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 y="-2"/>
            <a:ext cx="970839" cy="1116110"/>
          </a:xfrm>
          <a:prstGeom prst="rect">
            <a:avLst/>
          </a:prstGeom>
        </p:spPr>
      </p:pic>
      <p:sp>
        <p:nvSpPr>
          <p:cNvPr id="12" name="ZoneTexte 11">
            <a:extLst>
              <a:ext uri="{FF2B5EF4-FFF2-40B4-BE49-F238E27FC236}">
                <a16:creationId xmlns:a16="http://schemas.microsoft.com/office/drawing/2014/main" id="{36A1327D-B888-41CB-86B5-23D36AEEF4A3}"/>
              </a:ext>
            </a:extLst>
          </p:cNvPr>
          <p:cNvSpPr txBox="1"/>
          <p:nvPr/>
        </p:nvSpPr>
        <p:spPr>
          <a:xfrm>
            <a:off x="1318494" y="-29050"/>
            <a:ext cx="8737513" cy="738664"/>
          </a:xfrm>
          <a:prstGeom prst="rect">
            <a:avLst/>
          </a:prstGeom>
          <a:noFill/>
        </p:spPr>
        <p:txBody>
          <a:bodyPr wrap="square" rtlCol="0">
            <a:spAutoFit/>
          </a:bodyPr>
          <a:lstStyle/>
          <a:p>
            <a:pPr algn="ctr"/>
            <a:r>
              <a:rPr lang="fr-FR" sz="2400" b="1" dirty="0">
                <a:solidFill>
                  <a:schemeClr val="accent1">
                    <a:lumMod val="50000"/>
                  </a:schemeClr>
                </a:solidFill>
              </a:rPr>
              <a:t>JND </a:t>
            </a:r>
          </a:p>
          <a:p>
            <a:pPr algn="ctr"/>
            <a:r>
              <a:rPr lang="fr-FR" b="1" dirty="0">
                <a:solidFill>
                  <a:schemeClr val="accent1">
                    <a:lumMod val="50000"/>
                  </a:schemeClr>
                </a:solidFill>
              </a:rPr>
              <a:t>GODBRANGE 23-24-25 Mai 2025</a:t>
            </a:r>
          </a:p>
        </p:txBody>
      </p:sp>
      <p:pic>
        <p:nvPicPr>
          <p:cNvPr id="13" name="Image 12">
            <a:extLst>
              <a:ext uri="{FF2B5EF4-FFF2-40B4-BE49-F238E27FC236}">
                <a16:creationId xmlns:a16="http://schemas.microsoft.com/office/drawing/2014/main" id="{3BBC3D14-101D-4BCF-B382-497DBC0B2272}"/>
              </a:ext>
            </a:extLst>
          </p:cNvPr>
          <p:cNvPicPr>
            <a:picLocks noChangeAspect="1"/>
          </p:cNvPicPr>
          <p:nvPr/>
        </p:nvPicPr>
        <p:blipFill>
          <a:blip r:embed="rId5"/>
          <a:stretch>
            <a:fillRect/>
          </a:stretch>
        </p:blipFill>
        <p:spPr>
          <a:xfrm>
            <a:off x="10056007" y="101139"/>
            <a:ext cx="1192270" cy="876669"/>
          </a:xfrm>
          <a:prstGeom prst="rect">
            <a:avLst/>
          </a:prstGeom>
        </p:spPr>
      </p:pic>
    </p:spTree>
    <p:extLst>
      <p:ext uri="{BB962C8B-B14F-4D97-AF65-F5344CB8AC3E}">
        <p14:creationId xmlns:p14="http://schemas.microsoft.com/office/powerpoint/2010/main" val="380972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8" name="ZoneTexte 7"/>
          <p:cNvSpPr txBox="1"/>
          <p:nvPr/>
        </p:nvSpPr>
        <p:spPr>
          <a:xfrm>
            <a:off x="4369149" y="861758"/>
            <a:ext cx="4025045" cy="400110"/>
          </a:xfrm>
          <a:prstGeom prst="rect">
            <a:avLst/>
          </a:prstGeom>
          <a:noFill/>
        </p:spPr>
        <p:txBody>
          <a:bodyPr wrap="square" rtlCol="0">
            <a:spAutoFit/>
          </a:bodyPr>
          <a:lstStyle/>
          <a:p>
            <a:r>
              <a:rPr lang="fr-FR" sz="2000" b="1" u="sng" dirty="0">
                <a:solidFill>
                  <a:srgbClr val="FF0000"/>
                </a:solidFill>
              </a:rPr>
              <a:t>Gestion de la Logistique</a:t>
            </a:r>
          </a:p>
        </p:txBody>
      </p:sp>
      <p:graphicFrame>
        <p:nvGraphicFramePr>
          <p:cNvPr id="9" name="Tableau 8"/>
          <p:cNvGraphicFramePr>
            <a:graphicFrameLocks noGrp="1"/>
          </p:cNvGraphicFramePr>
          <p:nvPr>
            <p:extLst>
              <p:ext uri="{D42A27DB-BD31-4B8C-83A1-F6EECF244321}">
                <p14:modId xmlns:p14="http://schemas.microsoft.com/office/powerpoint/2010/main" val="1437460969"/>
              </p:ext>
            </p:extLst>
          </p:nvPr>
        </p:nvGraphicFramePr>
        <p:xfrm>
          <a:off x="1178290" y="1452964"/>
          <a:ext cx="9971931" cy="4663440"/>
        </p:xfrm>
        <a:graphic>
          <a:graphicData uri="http://schemas.openxmlformats.org/drawingml/2006/table">
            <a:tbl>
              <a:tblPr firstRow="1" bandRow="1">
                <a:tableStyleId>{7DF18680-E054-41AD-8BC1-D1AEF772440D}</a:tableStyleId>
              </a:tblPr>
              <a:tblGrid>
                <a:gridCol w="2681557">
                  <a:extLst>
                    <a:ext uri="{9D8B030D-6E8A-4147-A177-3AD203B41FA5}">
                      <a16:colId xmlns:a16="http://schemas.microsoft.com/office/drawing/2014/main" val="20000"/>
                    </a:ext>
                  </a:extLst>
                </a:gridCol>
                <a:gridCol w="3496297">
                  <a:extLst>
                    <a:ext uri="{9D8B030D-6E8A-4147-A177-3AD203B41FA5}">
                      <a16:colId xmlns:a16="http://schemas.microsoft.com/office/drawing/2014/main" val="20001"/>
                    </a:ext>
                  </a:extLst>
                </a:gridCol>
                <a:gridCol w="3794077">
                  <a:extLst>
                    <a:ext uri="{9D8B030D-6E8A-4147-A177-3AD203B41FA5}">
                      <a16:colId xmlns:a16="http://schemas.microsoft.com/office/drawing/2014/main" val="20002"/>
                    </a:ext>
                  </a:extLst>
                </a:gridCol>
              </a:tblGrid>
              <a:tr h="272842">
                <a:tc>
                  <a:txBody>
                    <a:bodyPr/>
                    <a:lstStyle/>
                    <a:p>
                      <a:pPr algn="ctr"/>
                      <a:r>
                        <a:rPr lang="fr-FR" sz="1200" dirty="0"/>
                        <a:t>Ressources</a:t>
                      </a:r>
                      <a:endParaRPr lang="fr-FR" sz="1200" b="1" dirty="0"/>
                    </a:p>
                  </a:txBody>
                  <a:tcPr anchor="ctr"/>
                </a:tc>
                <a:tc>
                  <a:txBody>
                    <a:bodyPr/>
                    <a:lstStyle/>
                    <a:p>
                      <a:pPr algn="ctr"/>
                      <a:r>
                        <a:rPr lang="fr-FR" sz="1200" dirty="0"/>
                        <a:t>Nombre</a:t>
                      </a:r>
                      <a:endParaRPr lang="fr-FR" sz="1200" b="1" dirty="0"/>
                    </a:p>
                  </a:txBody>
                  <a:tcPr anchor="ctr"/>
                </a:tc>
                <a:tc>
                  <a:txBody>
                    <a:bodyPr/>
                    <a:lstStyle/>
                    <a:p>
                      <a:pPr algn="ctr"/>
                      <a:r>
                        <a:rPr lang="fr-FR" sz="1200" dirty="0"/>
                        <a:t>Responsables</a:t>
                      </a:r>
                      <a:endParaRPr lang="fr-FR" sz="1200" b="1" dirty="0"/>
                    </a:p>
                  </a:txBody>
                  <a:tcPr anchor="ctr"/>
                </a:tc>
                <a:extLst>
                  <a:ext uri="{0D108BD9-81ED-4DB2-BD59-A6C34878D82A}">
                    <a16:rowId xmlns:a16="http://schemas.microsoft.com/office/drawing/2014/main" val="10000"/>
                  </a:ext>
                </a:extLst>
              </a:tr>
              <a:tr h="272842">
                <a:tc>
                  <a:txBody>
                    <a:bodyPr/>
                    <a:lstStyle/>
                    <a:p>
                      <a:pPr algn="ctr"/>
                      <a:r>
                        <a:rPr lang="fr-FR" sz="1200" b="1" dirty="0"/>
                        <a:t>Ballons</a:t>
                      </a:r>
                    </a:p>
                  </a:txBody>
                  <a:tcPr anchor="ctr"/>
                </a:tc>
                <a:tc>
                  <a:txBody>
                    <a:bodyPr/>
                    <a:lstStyle/>
                    <a:p>
                      <a:pPr algn="ctr"/>
                      <a:r>
                        <a:rPr lang="fr-FR" sz="1200" dirty="0"/>
                        <a:t>50</a:t>
                      </a:r>
                    </a:p>
                  </a:txBody>
                  <a:tcPr anchor="ctr"/>
                </a:tc>
                <a:tc>
                  <a:txBody>
                    <a:bodyPr/>
                    <a:lstStyle/>
                    <a:p>
                      <a:pPr algn="ctr"/>
                      <a:r>
                        <a:rPr lang="fr-FR" sz="1200" dirty="0"/>
                        <a:t>District</a:t>
                      </a:r>
                    </a:p>
                  </a:txBody>
                  <a:tcPr anchor="ctr"/>
                </a:tc>
                <a:extLst>
                  <a:ext uri="{0D108BD9-81ED-4DB2-BD59-A6C34878D82A}">
                    <a16:rowId xmlns:a16="http://schemas.microsoft.com/office/drawing/2014/main" val="10001"/>
                  </a:ext>
                </a:extLst>
              </a:tr>
              <a:tr h="272842">
                <a:tc>
                  <a:txBody>
                    <a:bodyPr/>
                    <a:lstStyle/>
                    <a:p>
                      <a:pPr algn="ctr"/>
                      <a:r>
                        <a:rPr lang="fr-FR" sz="1200" b="1" dirty="0"/>
                        <a:t>Chasubles</a:t>
                      </a:r>
                    </a:p>
                  </a:txBody>
                  <a:tcPr anchor="ctr"/>
                </a:tc>
                <a:tc>
                  <a:txBody>
                    <a:bodyPr/>
                    <a:lstStyle/>
                    <a:p>
                      <a:pPr algn="ctr"/>
                      <a:r>
                        <a:rPr lang="fr-FR" sz="1200" dirty="0"/>
                        <a:t>1 Sac avec 3 couleurs</a:t>
                      </a:r>
                    </a:p>
                  </a:txBody>
                  <a:tcPr anchor="ctr"/>
                </a:tc>
                <a:tc>
                  <a:txBody>
                    <a:bodyPr/>
                    <a:lstStyle/>
                    <a:p>
                      <a:pPr algn="ctr"/>
                      <a:r>
                        <a:rPr lang="fr-FR" sz="1200" dirty="0"/>
                        <a:t>District</a:t>
                      </a:r>
                    </a:p>
                  </a:txBody>
                  <a:tcPr anchor="ctr"/>
                </a:tc>
                <a:extLst>
                  <a:ext uri="{0D108BD9-81ED-4DB2-BD59-A6C34878D82A}">
                    <a16:rowId xmlns:a16="http://schemas.microsoft.com/office/drawing/2014/main" val="10002"/>
                  </a:ext>
                </a:extLst>
              </a:tr>
              <a:tr h="272842">
                <a:tc>
                  <a:txBody>
                    <a:bodyPr/>
                    <a:lstStyle/>
                    <a:p>
                      <a:pPr algn="ctr"/>
                      <a:r>
                        <a:rPr lang="fr-FR" sz="1200" b="1" dirty="0"/>
                        <a:t>Coupelles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80 (si pas de traçage)</a:t>
                      </a:r>
                    </a:p>
                  </a:txBody>
                  <a:tcPr anchor="ctr"/>
                </a:tc>
                <a:tc>
                  <a:txBody>
                    <a:bodyPr/>
                    <a:lstStyle/>
                    <a:p>
                      <a:pPr algn="ctr"/>
                      <a:r>
                        <a:rPr lang="fr-FR" sz="1200" dirty="0"/>
                        <a:t>Club</a:t>
                      </a:r>
                    </a:p>
                  </a:txBody>
                  <a:tcPr anchor="ctr"/>
                </a:tc>
                <a:extLst>
                  <a:ext uri="{0D108BD9-81ED-4DB2-BD59-A6C34878D82A}">
                    <a16:rowId xmlns:a16="http://schemas.microsoft.com/office/drawing/2014/main" val="10003"/>
                  </a:ext>
                </a:extLst>
              </a:tr>
              <a:tr h="272842">
                <a:tc>
                  <a:txBody>
                    <a:bodyPr/>
                    <a:lstStyle/>
                    <a:p>
                      <a:pPr algn="ctr"/>
                      <a:r>
                        <a:rPr lang="fr-FR" sz="1200" b="1" dirty="0"/>
                        <a:t>Bâches et Oriflammes</a:t>
                      </a:r>
                    </a:p>
                  </a:txBody>
                  <a:tcPr anchor="ctr"/>
                </a:tc>
                <a:tc>
                  <a:txBody>
                    <a:bodyPr/>
                    <a:lstStyle/>
                    <a:p>
                      <a:pPr algn="ctr"/>
                      <a:r>
                        <a:rPr lang="fr-FR" sz="1200" dirty="0"/>
                        <a:t>10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t>District</a:t>
                      </a:r>
                    </a:p>
                  </a:txBody>
                  <a:tcPr anchor="ctr"/>
                </a:tc>
                <a:extLst>
                  <a:ext uri="{0D108BD9-81ED-4DB2-BD59-A6C34878D82A}">
                    <a16:rowId xmlns:a16="http://schemas.microsoft.com/office/drawing/2014/main" val="10004"/>
                  </a:ext>
                </a:extLst>
              </a:tr>
              <a:tr h="272842">
                <a:tc>
                  <a:txBody>
                    <a:bodyPr/>
                    <a:lstStyle/>
                    <a:p>
                      <a:pPr algn="ctr"/>
                      <a:r>
                        <a:rPr lang="fr-FR" sz="1200" b="1" dirty="0"/>
                        <a:t>Buts</a:t>
                      </a:r>
                    </a:p>
                  </a:txBody>
                  <a:tcPr anchor="ctr"/>
                </a:tc>
                <a:tc>
                  <a:txBody>
                    <a:bodyPr/>
                    <a:lstStyle/>
                    <a:p>
                      <a:pPr algn="ctr"/>
                      <a:r>
                        <a:rPr lang="fr-FR" sz="1200" dirty="0"/>
                        <a:t>Buts et </a:t>
                      </a:r>
                      <a:r>
                        <a:rPr lang="fr-FR" sz="1200" dirty="0" err="1"/>
                        <a:t>Constri</a:t>
                      </a:r>
                      <a:r>
                        <a:rPr lang="fr-FR" sz="1200" dirty="0"/>
                        <a:t> buts</a:t>
                      </a:r>
                    </a:p>
                  </a:txBody>
                  <a:tcPr anchor="ctr"/>
                </a:tc>
                <a:tc>
                  <a:txBody>
                    <a:bodyPr/>
                    <a:lstStyle/>
                    <a:p>
                      <a:pPr algn="ctr"/>
                      <a:r>
                        <a:rPr lang="fr-FR" sz="1200" dirty="0"/>
                        <a:t>District +GODBRANGE</a:t>
                      </a:r>
                    </a:p>
                  </a:txBody>
                  <a:tcPr anchor="ctr"/>
                </a:tc>
                <a:extLst>
                  <a:ext uri="{0D108BD9-81ED-4DB2-BD59-A6C34878D82A}">
                    <a16:rowId xmlns:a16="http://schemas.microsoft.com/office/drawing/2014/main" val="10005"/>
                  </a:ext>
                </a:extLst>
              </a:tr>
              <a:tr h="272842">
                <a:tc>
                  <a:txBody>
                    <a:bodyPr/>
                    <a:lstStyle/>
                    <a:p>
                      <a:pPr algn="ctr"/>
                      <a:r>
                        <a:rPr lang="fr-FR" sz="1200" b="1" dirty="0"/>
                        <a:t>Restauration</a:t>
                      </a:r>
                    </a:p>
                  </a:txBody>
                  <a:tcPr anchor="ctr"/>
                </a:tc>
                <a:tc>
                  <a:txBody>
                    <a:bodyPr/>
                    <a:lstStyle/>
                    <a:p>
                      <a:pPr algn="ctr"/>
                      <a:r>
                        <a:rPr lang="fr-FR" sz="1200" dirty="0"/>
                        <a:t>+/-</a:t>
                      </a:r>
                      <a:r>
                        <a:rPr lang="fr-FR" sz="1200" baseline="0" dirty="0"/>
                        <a:t> 40</a:t>
                      </a:r>
                      <a:endParaRPr lang="fr-FR" sz="1200" dirty="0"/>
                    </a:p>
                  </a:txBody>
                  <a:tcPr anchor="ctr"/>
                </a:tc>
                <a:tc>
                  <a:txBody>
                    <a:bodyPr/>
                    <a:lstStyle/>
                    <a:p>
                      <a:pPr algn="ctr"/>
                      <a:r>
                        <a:rPr lang="fr-FR" sz="1200" dirty="0"/>
                        <a:t>Club</a:t>
                      </a:r>
                      <a:r>
                        <a:rPr lang="fr-FR" sz="1200" baseline="0" dirty="0"/>
                        <a:t> </a:t>
                      </a:r>
                      <a:endParaRPr lang="fr-FR" sz="1200" dirty="0"/>
                    </a:p>
                  </a:txBody>
                  <a:tcPr anchor="ctr"/>
                </a:tc>
                <a:extLst>
                  <a:ext uri="{0D108BD9-81ED-4DB2-BD59-A6C34878D82A}">
                    <a16:rowId xmlns:a16="http://schemas.microsoft.com/office/drawing/2014/main" val="10006"/>
                  </a:ext>
                </a:extLst>
              </a:tr>
              <a:tr h="272842">
                <a:tc>
                  <a:txBody>
                    <a:bodyPr/>
                    <a:lstStyle/>
                    <a:p>
                      <a:pPr algn="ctr"/>
                      <a:r>
                        <a:rPr lang="fr-FR" sz="1200" b="1" dirty="0"/>
                        <a:t>Poubelles</a:t>
                      </a:r>
                    </a:p>
                  </a:txBody>
                  <a:tcPr anchor="ctr"/>
                </a:tc>
                <a:tc>
                  <a:txBody>
                    <a:bodyPr/>
                    <a:lstStyle/>
                    <a:p>
                      <a:pPr algn="ctr"/>
                      <a:r>
                        <a:rPr lang="fr-FR" sz="1200" dirty="0"/>
                        <a:t>10</a:t>
                      </a:r>
                    </a:p>
                  </a:txBody>
                  <a:tcPr anchor="ctr"/>
                </a:tc>
                <a:tc>
                  <a:txBody>
                    <a:bodyPr/>
                    <a:lstStyle/>
                    <a:p>
                      <a:pPr algn="ctr"/>
                      <a:r>
                        <a:rPr lang="fr-FR" sz="1200" dirty="0"/>
                        <a:t>Mairie</a:t>
                      </a:r>
                    </a:p>
                  </a:txBody>
                  <a:tcPr anchor="ctr"/>
                </a:tc>
                <a:extLst>
                  <a:ext uri="{0D108BD9-81ED-4DB2-BD59-A6C34878D82A}">
                    <a16:rowId xmlns:a16="http://schemas.microsoft.com/office/drawing/2014/main" val="10007"/>
                  </a:ext>
                </a:extLst>
              </a:tr>
              <a:tr h="272842">
                <a:tc>
                  <a:txBody>
                    <a:bodyPr/>
                    <a:lstStyle/>
                    <a:p>
                      <a:pPr algn="ctr"/>
                      <a:r>
                        <a:rPr lang="fr-FR" sz="1200" b="1" dirty="0"/>
                        <a:t>Sono</a:t>
                      </a:r>
                    </a:p>
                  </a:txBody>
                  <a:tcPr anchor="ctr"/>
                </a:tc>
                <a:tc>
                  <a:txBody>
                    <a:bodyPr/>
                    <a:lstStyle/>
                    <a:p>
                      <a:pPr algn="ctr"/>
                      <a:r>
                        <a:rPr lang="fr-FR" sz="1200" dirty="0"/>
                        <a:t>2</a:t>
                      </a:r>
                    </a:p>
                  </a:txBody>
                  <a:tcPr anchor="ctr"/>
                </a:tc>
                <a:tc>
                  <a:txBody>
                    <a:bodyPr/>
                    <a:lstStyle/>
                    <a:p>
                      <a:pPr algn="ctr"/>
                      <a:r>
                        <a:rPr lang="fr-FR" sz="1200" dirty="0"/>
                        <a:t>Mairie</a:t>
                      </a:r>
                      <a:r>
                        <a:rPr lang="fr-FR" sz="1200" baseline="0" dirty="0"/>
                        <a:t>  + District</a:t>
                      </a:r>
                      <a:endParaRPr lang="fr-FR" sz="1200" dirty="0"/>
                    </a:p>
                  </a:txBody>
                  <a:tcPr anchor="ctr"/>
                </a:tc>
                <a:extLst>
                  <a:ext uri="{0D108BD9-81ED-4DB2-BD59-A6C34878D82A}">
                    <a16:rowId xmlns:a16="http://schemas.microsoft.com/office/drawing/2014/main" val="10008"/>
                  </a:ext>
                </a:extLst>
              </a:tr>
              <a:tr h="272842">
                <a:tc>
                  <a:txBody>
                    <a:bodyPr/>
                    <a:lstStyle/>
                    <a:p>
                      <a:pPr algn="ctr"/>
                      <a:r>
                        <a:rPr lang="fr-FR" sz="1200" b="1" dirty="0"/>
                        <a:t>Point Eau</a:t>
                      </a:r>
                    </a:p>
                  </a:txBody>
                  <a:tcPr anchor="ctr"/>
                </a:tc>
                <a:tc>
                  <a:txBody>
                    <a:bodyPr/>
                    <a:lstStyle/>
                    <a:p>
                      <a:pPr algn="ctr"/>
                      <a:r>
                        <a:rPr lang="fr-FR" sz="1200" dirty="0"/>
                        <a:t>3</a:t>
                      </a:r>
                      <a:r>
                        <a:rPr lang="fr-FR" sz="1200" baseline="0" dirty="0"/>
                        <a:t> min.</a:t>
                      </a:r>
                      <a:endParaRPr lang="fr-FR" sz="1200" dirty="0"/>
                    </a:p>
                  </a:txBody>
                  <a:tcPr anchor="ctr"/>
                </a:tc>
                <a:tc>
                  <a:txBody>
                    <a:bodyPr/>
                    <a:lstStyle/>
                    <a:p>
                      <a:pPr algn="ctr"/>
                      <a:r>
                        <a:rPr lang="fr-FR" sz="1200" dirty="0"/>
                        <a:t>Club </a:t>
                      </a:r>
                      <a:r>
                        <a:rPr lang="fr-FR" sz="1200" baseline="0" dirty="0"/>
                        <a:t> </a:t>
                      </a:r>
                      <a:endParaRPr lang="fr-FR" sz="1200" dirty="0"/>
                    </a:p>
                  </a:txBody>
                  <a:tcPr anchor="ctr"/>
                </a:tc>
                <a:extLst>
                  <a:ext uri="{0D108BD9-81ED-4DB2-BD59-A6C34878D82A}">
                    <a16:rowId xmlns:a16="http://schemas.microsoft.com/office/drawing/2014/main" val="10009"/>
                  </a:ext>
                </a:extLst>
              </a:tr>
              <a:tr h="272842">
                <a:tc>
                  <a:txBody>
                    <a:bodyPr/>
                    <a:lstStyle/>
                    <a:p>
                      <a:pPr algn="ctr"/>
                      <a:r>
                        <a:rPr lang="fr-FR" sz="1200" b="1" dirty="0"/>
                        <a:t>Stands festifs</a:t>
                      </a:r>
                    </a:p>
                  </a:txBody>
                  <a:tcPr anchor="ctr"/>
                </a:tc>
                <a:tc>
                  <a:txBody>
                    <a:bodyPr/>
                    <a:lstStyle/>
                    <a:p>
                      <a:pPr algn="ctr"/>
                      <a:r>
                        <a:rPr lang="fr-FR" sz="1200" dirty="0"/>
                        <a:t>Matériels District</a:t>
                      </a:r>
                    </a:p>
                  </a:txBody>
                  <a:tcPr anchor="ctr"/>
                </a:tc>
                <a:tc>
                  <a:txBody>
                    <a:bodyPr/>
                    <a:lstStyle/>
                    <a:p>
                      <a:pPr algn="ctr"/>
                      <a:r>
                        <a:rPr lang="fr-FR" sz="1200" dirty="0"/>
                        <a:t>District</a:t>
                      </a:r>
                    </a:p>
                  </a:txBody>
                  <a:tcPr anchor="ctr"/>
                </a:tc>
                <a:extLst>
                  <a:ext uri="{0D108BD9-81ED-4DB2-BD59-A6C34878D82A}">
                    <a16:rowId xmlns:a16="http://schemas.microsoft.com/office/drawing/2014/main" val="10010"/>
                  </a:ext>
                </a:extLst>
              </a:tr>
              <a:tr h="272842">
                <a:tc>
                  <a:txBody>
                    <a:bodyPr/>
                    <a:lstStyle/>
                    <a:p>
                      <a:pPr algn="ctr"/>
                      <a:r>
                        <a:rPr lang="fr-FR" sz="1200" b="1" dirty="0"/>
                        <a:t>Tables</a:t>
                      </a:r>
                    </a:p>
                  </a:txBody>
                  <a:tcPr anchor="ctr"/>
                </a:tc>
                <a:tc>
                  <a:txBody>
                    <a:bodyPr/>
                    <a:lstStyle/>
                    <a:p>
                      <a:pPr algn="ctr"/>
                      <a:r>
                        <a:rPr lang="fr-FR" sz="1200" dirty="0"/>
                        <a:t>+/-</a:t>
                      </a:r>
                      <a:r>
                        <a:rPr lang="fr-FR" sz="1200" baseline="0" dirty="0"/>
                        <a:t> 15</a:t>
                      </a:r>
                      <a:endParaRPr lang="fr-FR" sz="1200" dirty="0"/>
                    </a:p>
                  </a:txBody>
                  <a:tcPr anchor="ctr"/>
                </a:tc>
                <a:tc>
                  <a:txBody>
                    <a:bodyPr/>
                    <a:lstStyle/>
                    <a:p>
                      <a:pPr algn="ctr"/>
                      <a:r>
                        <a:rPr lang="fr-FR" sz="1200" dirty="0"/>
                        <a:t>Mairie</a:t>
                      </a:r>
                    </a:p>
                  </a:txBody>
                  <a:tcPr anchor="ctr"/>
                </a:tc>
                <a:extLst>
                  <a:ext uri="{0D108BD9-81ED-4DB2-BD59-A6C34878D82A}">
                    <a16:rowId xmlns:a16="http://schemas.microsoft.com/office/drawing/2014/main" val="10011"/>
                  </a:ext>
                </a:extLst>
              </a:tr>
              <a:tr h="272842">
                <a:tc>
                  <a:txBody>
                    <a:bodyPr/>
                    <a:lstStyle/>
                    <a:p>
                      <a:pPr algn="ctr"/>
                      <a:r>
                        <a:rPr lang="fr-FR" sz="1200" b="1" dirty="0"/>
                        <a:t>Bancs</a:t>
                      </a:r>
                      <a:endParaRPr lang="fr-FR" sz="1200" b="1" dirty="0">
                        <a:solidFill>
                          <a:schemeClr val="tx1"/>
                        </a:solidFill>
                      </a:endParaRPr>
                    </a:p>
                  </a:txBody>
                  <a:tcPr anchor="ctr"/>
                </a:tc>
                <a:tc>
                  <a:txBody>
                    <a:bodyPr/>
                    <a:lstStyle/>
                    <a:p>
                      <a:pPr algn="ctr"/>
                      <a:r>
                        <a:rPr lang="fr-FR" sz="1200" dirty="0"/>
                        <a:t>+/- 30</a:t>
                      </a:r>
                      <a:endParaRPr lang="fr-FR" sz="1200" b="0" dirty="0">
                        <a:solidFill>
                          <a:schemeClr val="tx1"/>
                        </a:solidFill>
                      </a:endParaRPr>
                    </a:p>
                  </a:txBody>
                  <a:tcPr anchor="ctr"/>
                </a:tc>
                <a:tc>
                  <a:txBody>
                    <a:bodyPr/>
                    <a:lstStyle/>
                    <a:p>
                      <a:pPr algn="ctr"/>
                      <a:r>
                        <a:rPr lang="fr-FR" sz="1200" dirty="0"/>
                        <a:t>Mairie</a:t>
                      </a:r>
                      <a:endParaRPr lang="fr-FR" sz="1200" b="0" dirty="0">
                        <a:solidFill>
                          <a:schemeClr val="tx1"/>
                        </a:solidFill>
                      </a:endParaRPr>
                    </a:p>
                  </a:txBody>
                  <a:tcPr anchor="ctr"/>
                </a:tc>
                <a:extLst>
                  <a:ext uri="{0D108BD9-81ED-4DB2-BD59-A6C34878D82A}">
                    <a16:rowId xmlns:a16="http://schemas.microsoft.com/office/drawing/2014/main" val="10012"/>
                  </a:ext>
                </a:extLst>
              </a:tr>
              <a:tr h="272842">
                <a:tc>
                  <a:txBody>
                    <a:bodyPr/>
                    <a:lstStyle/>
                    <a:p>
                      <a:pPr algn="ctr"/>
                      <a:r>
                        <a:rPr lang="fr-FR" sz="1200" b="1" dirty="0"/>
                        <a:t>Barrières + Bande Ferrari</a:t>
                      </a:r>
                      <a:endParaRPr lang="fr-FR" sz="1200" b="1" dirty="0">
                        <a:solidFill>
                          <a:schemeClr val="tx1"/>
                        </a:solidFill>
                      </a:endParaRPr>
                    </a:p>
                  </a:txBody>
                  <a:tcPr anchor="ctr"/>
                </a:tc>
                <a:tc>
                  <a:txBody>
                    <a:bodyPr/>
                    <a:lstStyle/>
                    <a:p>
                      <a:pPr algn="ctr"/>
                      <a:r>
                        <a:rPr lang="fr-FR" sz="1200" dirty="0"/>
                        <a:t>+/- </a:t>
                      </a:r>
                      <a:r>
                        <a:rPr lang="fr-FR" sz="1200" baseline="0" dirty="0"/>
                        <a:t> 10</a:t>
                      </a:r>
                      <a:endParaRPr lang="fr-FR" sz="1200" b="0" dirty="0">
                        <a:solidFill>
                          <a:schemeClr val="tx1"/>
                        </a:solidFill>
                      </a:endParaRPr>
                    </a:p>
                  </a:txBody>
                  <a:tcPr anchor="ctr"/>
                </a:tc>
                <a:tc>
                  <a:txBody>
                    <a:bodyPr/>
                    <a:lstStyle/>
                    <a:p>
                      <a:pPr algn="ctr"/>
                      <a:r>
                        <a:rPr lang="fr-FR" sz="1200" dirty="0"/>
                        <a:t>Mairie</a:t>
                      </a:r>
                      <a:endParaRPr lang="fr-FR" sz="1200" b="0" dirty="0">
                        <a:solidFill>
                          <a:schemeClr val="tx1"/>
                        </a:solidFill>
                      </a:endParaRPr>
                    </a:p>
                  </a:txBody>
                  <a:tcPr anchor="ctr"/>
                </a:tc>
                <a:extLst>
                  <a:ext uri="{0D108BD9-81ED-4DB2-BD59-A6C34878D82A}">
                    <a16:rowId xmlns:a16="http://schemas.microsoft.com/office/drawing/2014/main" val="10013"/>
                  </a:ext>
                </a:extLst>
              </a:tr>
              <a:tr h="272842">
                <a:tc>
                  <a:txBody>
                    <a:bodyPr/>
                    <a:lstStyle/>
                    <a:p>
                      <a:pPr algn="ctr"/>
                      <a:r>
                        <a:rPr lang="fr-FR" sz="1200" b="1" dirty="0"/>
                        <a:t>Vestiaires</a:t>
                      </a:r>
                      <a:r>
                        <a:rPr lang="fr-FR" sz="1200" b="1" baseline="0" dirty="0"/>
                        <a:t> </a:t>
                      </a:r>
                      <a:endParaRPr lang="fr-FR" sz="1200" b="1" dirty="0">
                        <a:solidFill>
                          <a:schemeClr val="tx1"/>
                        </a:solidFill>
                      </a:endParaRPr>
                    </a:p>
                  </a:txBody>
                  <a:tcPr anchor="ctr"/>
                </a:tc>
                <a:tc>
                  <a:txBody>
                    <a:bodyPr/>
                    <a:lstStyle/>
                    <a:p>
                      <a:pPr algn="ctr"/>
                      <a:r>
                        <a:rPr lang="fr-FR" sz="1200" dirty="0"/>
                        <a:t>Tribune</a:t>
                      </a:r>
                      <a:endParaRPr lang="fr-FR" sz="1200" b="0" dirty="0">
                        <a:solidFill>
                          <a:schemeClr val="tx1"/>
                        </a:solidFill>
                      </a:endParaRPr>
                    </a:p>
                  </a:txBody>
                  <a:tcPr anchor="ctr"/>
                </a:tc>
                <a:tc>
                  <a:txBody>
                    <a:bodyPr/>
                    <a:lstStyle/>
                    <a:p>
                      <a:pPr algn="ctr"/>
                      <a:r>
                        <a:rPr lang="fr-FR" sz="1200" b="0">
                          <a:solidFill>
                            <a:schemeClr val="dk1"/>
                          </a:solidFill>
                        </a:rPr>
                        <a:t>Club</a:t>
                      </a:r>
                      <a:r>
                        <a:rPr lang="fr-FR" sz="1200" b="0" baseline="0">
                          <a:solidFill>
                            <a:schemeClr val="dk1"/>
                          </a:solidFill>
                        </a:rPr>
                        <a:t> </a:t>
                      </a:r>
                      <a:endParaRPr lang="fr-FR" sz="1200" b="0" dirty="0">
                        <a:solidFill>
                          <a:schemeClr val="tx1"/>
                        </a:solidFill>
                      </a:endParaRPr>
                    </a:p>
                  </a:txBody>
                  <a:tcPr anchor="ctr"/>
                </a:tc>
                <a:extLst>
                  <a:ext uri="{0D108BD9-81ED-4DB2-BD59-A6C34878D82A}">
                    <a16:rowId xmlns:a16="http://schemas.microsoft.com/office/drawing/2014/main" val="10014"/>
                  </a:ext>
                </a:extLst>
              </a:tr>
              <a:tr h="272842">
                <a:tc>
                  <a:txBody>
                    <a:bodyPr/>
                    <a:lstStyle/>
                    <a:p>
                      <a:pPr algn="ctr"/>
                      <a:r>
                        <a:rPr lang="fr-FR" sz="1200" b="1" dirty="0"/>
                        <a:t>Grilles Caddies</a:t>
                      </a:r>
                      <a:endParaRPr lang="fr-FR" sz="1200" b="1" dirty="0">
                        <a:solidFill>
                          <a:schemeClr val="tx1"/>
                        </a:solidFill>
                      </a:endParaRPr>
                    </a:p>
                  </a:txBody>
                  <a:tcPr anchor="ctr"/>
                </a:tc>
                <a:tc>
                  <a:txBody>
                    <a:bodyPr/>
                    <a:lstStyle/>
                    <a:p>
                      <a:pPr algn="ctr"/>
                      <a:r>
                        <a:rPr lang="fr-FR" sz="1200" dirty="0"/>
                        <a:t>4</a:t>
                      </a:r>
                      <a:endParaRPr lang="fr-FR" sz="1200" b="0" dirty="0">
                        <a:solidFill>
                          <a:schemeClr val="tx1"/>
                        </a:solidFill>
                      </a:endParaRPr>
                    </a:p>
                  </a:txBody>
                  <a:tcPr anchor="ctr"/>
                </a:tc>
                <a:tc>
                  <a:txBody>
                    <a:bodyPr/>
                    <a:lstStyle/>
                    <a:p>
                      <a:pPr algn="ctr"/>
                      <a:r>
                        <a:rPr lang="fr-FR" sz="1200" dirty="0"/>
                        <a:t>Mairie </a:t>
                      </a:r>
                      <a:endParaRPr lang="fr-FR" sz="1200" b="0" dirty="0">
                        <a:solidFill>
                          <a:schemeClr val="tx1"/>
                        </a:solidFill>
                      </a:endParaRPr>
                    </a:p>
                  </a:txBody>
                  <a:tcPr anchor="ctr"/>
                </a:tc>
                <a:extLst>
                  <a:ext uri="{0D108BD9-81ED-4DB2-BD59-A6C34878D82A}">
                    <a16:rowId xmlns:a16="http://schemas.microsoft.com/office/drawing/2014/main" val="10015"/>
                  </a:ext>
                </a:extLst>
              </a:tr>
              <a:tr h="272842">
                <a:tc>
                  <a:txBody>
                    <a:bodyPr/>
                    <a:lstStyle/>
                    <a:p>
                      <a:pPr algn="ctr"/>
                      <a:r>
                        <a:rPr lang="fr-FR" sz="1200" b="1" dirty="0"/>
                        <a:t>Électricité et Rallonges</a:t>
                      </a:r>
                      <a:endParaRPr lang="fr-FR" sz="1200" b="1" dirty="0">
                        <a:solidFill>
                          <a:schemeClr val="tx1"/>
                        </a:solidFill>
                      </a:endParaRPr>
                    </a:p>
                  </a:txBody>
                  <a:tcPr anchor="ctr"/>
                </a:tc>
                <a:tc>
                  <a:txBody>
                    <a:bodyPr/>
                    <a:lstStyle/>
                    <a:p>
                      <a:pPr algn="ctr"/>
                      <a:r>
                        <a:rPr lang="fr-FR" sz="1200" dirty="0"/>
                        <a:t>4</a:t>
                      </a:r>
                      <a:endParaRPr lang="fr-FR" sz="1200" b="0" dirty="0">
                        <a:solidFill>
                          <a:schemeClr val="tx1"/>
                        </a:solidFill>
                      </a:endParaRPr>
                    </a:p>
                  </a:txBody>
                  <a:tcPr anchor="ctr"/>
                </a:tc>
                <a:tc>
                  <a:txBody>
                    <a:bodyPr/>
                    <a:lstStyle/>
                    <a:p>
                      <a:pPr algn="ctr"/>
                      <a:r>
                        <a:rPr lang="fr-FR" sz="1200" dirty="0"/>
                        <a:t>Mairie</a:t>
                      </a:r>
                      <a:endParaRPr lang="fr-FR" sz="1200" b="0" dirty="0">
                        <a:solidFill>
                          <a:schemeClr val="tx1"/>
                        </a:solidFill>
                      </a:endParaRPr>
                    </a:p>
                  </a:txBody>
                  <a:tcPr anchor="ctr"/>
                </a:tc>
                <a:extLst>
                  <a:ext uri="{0D108BD9-81ED-4DB2-BD59-A6C34878D82A}">
                    <a16:rowId xmlns:a16="http://schemas.microsoft.com/office/drawing/2014/main" val="10016"/>
                  </a:ext>
                </a:extLst>
              </a:tr>
            </a:tbl>
          </a:graphicData>
        </a:graphic>
      </p:graphicFrame>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 y="-2"/>
            <a:ext cx="970839" cy="1116110"/>
          </a:xfrm>
          <a:prstGeom prst="rect">
            <a:avLst/>
          </a:prstGeom>
        </p:spPr>
      </p:pic>
      <p:pic>
        <p:nvPicPr>
          <p:cNvPr id="13" name="Image 12">
            <a:extLst>
              <a:ext uri="{FF2B5EF4-FFF2-40B4-BE49-F238E27FC236}">
                <a16:creationId xmlns:a16="http://schemas.microsoft.com/office/drawing/2014/main" id="{067E1D38-AE6F-4E54-98E7-6D772B48EC14}"/>
              </a:ext>
            </a:extLst>
          </p:cNvPr>
          <p:cNvPicPr>
            <a:picLocks noChangeAspect="1"/>
          </p:cNvPicPr>
          <p:nvPr/>
        </p:nvPicPr>
        <p:blipFill>
          <a:blip r:embed="rId5"/>
          <a:stretch>
            <a:fillRect/>
          </a:stretch>
        </p:blipFill>
        <p:spPr>
          <a:xfrm>
            <a:off x="9807034" y="67702"/>
            <a:ext cx="1791883" cy="1317561"/>
          </a:xfrm>
          <a:prstGeom prst="rect">
            <a:avLst/>
          </a:prstGeom>
        </p:spPr>
      </p:pic>
      <p:sp>
        <p:nvSpPr>
          <p:cNvPr id="2" name="ZoneTexte 1">
            <a:extLst>
              <a:ext uri="{FF2B5EF4-FFF2-40B4-BE49-F238E27FC236}">
                <a16:creationId xmlns:a16="http://schemas.microsoft.com/office/drawing/2014/main" id="{A361B95B-3D7D-EC49-33C8-4325562451DD}"/>
              </a:ext>
            </a:extLst>
          </p:cNvPr>
          <p:cNvSpPr txBox="1"/>
          <p:nvPr/>
        </p:nvSpPr>
        <p:spPr>
          <a:xfrm>
            <a:off x="1318494" y="-29050"/>
            <a:ext cx="8737513" cy="738664"/>
          </a:xfrm>
          <a:prstGeom prst="rect">
            <a:avLst/>
          </a:prstGeom>
          <a:noFill/>
        </p:spPr>
        <p:txBody>
          <a:bodyPr wrap="square" rtlCol="0">
            <a:spAutoFit/>
          </a:bodyPr>
          <a:lstStyle/>
          <a:p>
            <a:pPr algn="ctr"/>
            <a:r>
              <a:rPr lang="fr-FR" sz="2400" b="1" dirty="0">
                <a:solidFill>
                  <a:schemeClr val="accent1">
                    <a:lumMod val="50000"/>
                  </a:schemeClr>
                </a:solidFill>
              </a:rPr>
              <a:t>JND </a:t>
            </a:r>
          </a:p>
          <a:p>
            <a:pPr algn="ctr"/>
            <a:r>
              <a:rPr lang="fr-FR" b="1" dirty="0">
                <a:solidFill>
                  <a:schemeClr val="accent1">
                    <a:lumMod val="50000"/>
                  </a:schemeClr>
                </a:solidFill>
              </a:rPr>
              <a:t>GODBRANGE 23-24-25 Mai 2025</a:t>
            </a:r>
          </a:p>
        </p:txBody>
      </p:sp>
    </p:spTree>
    <p:extLst>
      <p:ext uri="{BB962C8B-B14F-4D97-AF65-F5344CB8AC3E}">
        <p14:creationId xmlns:p14="http://schemas.microsoft.com/office/powerpoint/2010/main" val="1753344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3</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9" name="ZoneTexte 8">
            <a:extLst>
              <a:ext uri="{FF2B5EF4-FFF2-40B4-BE49-F238E27FC236}">
                <a16:creationId xmlns:a16="http://schemas.microsoft.com/office/drawing/2014/main" id="{5BA88F58-718C-44F8-97CC-B37312604C19}"/>
              </a:ext>
            </a:extLst>
          </p:cNvPr>
          <p:cNvSpPr txBox="1"/>
          <p:nvPr/>
        </p:nvSpPr>
        <p:spPr>
          <a:xfrm>
            <a:off x="1017722" y="457200"/>
            <a:ext cx="10117810" cy="646331"/>
          </a:xfrm>
          <a:prstGeom prst="rect">
            <a:avLst/>
          </a:prstGeom>
          <a:noFill/>
        </p:spPr>
        <p:txBody>
          <a:bodyPr wrap="square" rtlCol="0">
            <a:spAutoFit/>
          </a:bodyPr>
          <a:lstStyle/>
          <a:p>
            <a:r>
              <a:rPr lang="fr-FR" sz="3600" dirty="0">
                <a:solidFill>
                  <a:schemeClr val="bg1"/>
                </a:solidFill>
                <a:latin typeface="Exo 2" panose="00000500000000000000" pitchFamily="50" charset="0"/>
              </a:rPr>
              <a:t>Programme prévisionnel</a:t>
            </a:r>
            <a:endParaRPr lang="fr-FR" dirty="0">
              <a:solidFill>
                <a:schemeClr val="bg1"/>
              </a:solidFill>
              <a:latin typeface="Exo 2" panose="00000500000000000000" pitchFamily="50" charset="0"/>
            </a:endParaRPr>
          </a:p>
        </p:txBody>
      </p:sp>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49A2FFAF-2B37-4DA2-8F92-2CAB805FCEFD}"/>
              </a:ext>
            </a:extLst>
          </p:cNvPr>
          <p:cNvSpPr txBox="1"/>
          <p:nvPr/>
        </p:nvSpPr>
        <p:spPr>
          <a:xfrm>
            <a:off x="838200" y="2579906"/>
            <a:ext cx="10635435" cy="3785652"/>
          </a:xfrm>
          <a:prstGeom prst="rect">
            <a:avLst/>
          </a:prstGeom>
          <a:noFill/>
        </p:spPr>
        <p:txBody>
          <a:bodyPr wrap="square" rtlCol="0">
            <a:spAutoFit/>
          </a:bodyPr>
          <a:lstStyle/>
          <a:p>
            <a:pPr marL="285750" indent="-285750">
              <a:buFont typeface="Arial" panose="020B0604020202020204" pitchFamily="34" charset="0"/>
              <a:buChar char="•"/>
            </a:pPr>
            <a:r>
              <a:rPr lang="fr-FR" sz="1600" b="1" dirty="0">
                <a:solidFill>
                  <a:schemeClr val="accent5">
                    <a:lumMod val="50000"/>
                  </a:schemeClr>
                </a:solidFill>
              </a:rPr>
              <a:t>Samedi  23 mai 2026 ( 40-45 équipes U7)</a:t>
            </a:r>
          </a:p>
          <a:p>
            <a:pPr marL="742950" lvl="1" indent="-285750">
              <a:buFont typeface="Arial" panose="020B0604020202020204" pitchFamily="34" charset="0"/>
              <a:buChar char="•"/>
            </a:pPr>
            <a:r>
              <a:rPr lang="fr-FR" sz="1600" dirty="0">
                <a:solidFill>
                  <a:schemeClr val="accent5">
                    <a:lumMod val="50000"/>
                  </a:schemeClr>
                </a:solidFill>
              </a:rPr>
              <a:t>10 h 00- 11h30  : JND U7 </a:t>
            </a:r>
          </a:p>
          <a:p>
            <a:pPr marL="742950" lvl="1" indent="-285750">
              <a:buFont typeface="Arial" panose="020B0604020202020204" pitchFamily="34" charset="0"/>
              <a:buChar char="•"/>
            </a:pPr>
            <a:r>
              <a:rPr lang="fr-FR" sz="1600" dirty="0">
                <a:solidFill>
                  <a:schemeClr val="accent5">
                    <a:lumMod val="50000"/>
                  </a:schemeClr>
                </a:solidFill>
              </a:rPr>
              <a:t>12H- 13H30 : Repas</a:t>
            </a:r>
          </a:p>
          <a:p>
            <a:pPr marL="742950" lvl="1" indent="-285750">
              <a:buFont typeface="Arial" panose="020B0604020202020204" pitchFamily="34" charset="0"/>
              <a:buChar char="•"/>
            </a:pPr>
            <a:r>
              <a:rPr lang="fr-FR" sz="1600" dirty="0">
                <a:solidFill>
                  <a:schemeClr val="accent5">
                    <a:lumMod val="50000"/>
                  </a:schemeClr>
                </a:solidFill>
              </a:rPr>
              <a:t>13 h 30 – 15 h 30 : JND U7</a:t>
            </a:r>
          </a:p>
          <a:p>
            <a:pPr lvl="1"/>
            <a:r>
              <a:rPr lang="fr-FR" sz="1600" dirty="0">
                <a:solidFill>
                  <a:schemeClr val="accent5">
                    <a:lumMod val="50000"/>
                  </a:schemeClr>
                </a:solidFill>
              </a:rPr>
              <a:t> </a:t>
            </a:r>
          </a:p>
          <a:p>
            <a:pPr marL="285750" indent="-285750">
              <a:buFont typeface="Arial" panose="020B0604020202020204" pitchFamily="34" charset="0"/>
              <a:buChar char="•"/>
            </a:pPr>
            <a:r>
              <a:rPr lang="fr-FR" sz="1600" b="1" dirty="0">
                <a:solidFill>
                  <a:schemeClr val="accent5">
                    <a:lumMod val="50000"/>
                  </a:schemeClr>
                </a:solidFill>
              </a:rPr>
              <a:t>Dimanche 24 mai 2026 ( 50 équipes U9)</a:t>
            </a:r>
          </a:p>
          <a:p>
            <a:pPr marL="742950" lvl="1" indent="-285750">
              <a:buFont typeface="Arial" panose="020B0604020202020204" pitchFamily="34" charset="0"/>
              <a:buChar char="•"/>
            </a:pPr>
            <a:r>
              <a:rPr lang="fr-FR" sz="1600" dirty="0">
                <a:solidFill>
                  <a:schemeClr val="accent5">
                    <a:lumMod val="50000"/>
                  </a:schemeClr>
                </a:solidFill>
              </a:rPr>
              <a:t>10 h 00- 11h30  : JND U9 </a:t>
            </a:r>
          </a:p>
          <a:p>
            <a:pPr marL="742950" lvl="1" indent="-285750">
              <a:buFont typeface="Arial" panose="020B0604020202020204" pitchFamily="34" charset="0"/>
              <a:buChar char="•"/>
            </a:pPr>
            <a:r>
              <a:rPr lang="fr-FR" sz="1600" dirty="0">
                <a:solidFill>
                  <a:schemeClr val="accent5">
                    <a:lumMod val="50000"/>
                  </a:schemeClr>
                </a:solidFill>
              </a:rPr>
              <a:t>12H- 13H30 : Repas</a:t>
            </a:r>
          </a:p>
          <a:p>
            <a:pPr marL="742950" lvl="1" indent="-285750">
              <a:buFont typeface="Arial" panose="020B0604020202020204" pitchFamily="34" charset="0"/>
              <a:buChar char="•"/>
            </a:pPr>
            <a:r>
              <a:rPr lang="fr-FR" sz="1600" dirty="0">
                <a:solidFill>
                  <a:schemeClr val="accent5">
                    <a:lumMod val="50000"/>
                  </a:schemeClr>
                </a:solidFill>
              </a:rPr>
              <a:t>13 h 30 – 15 h 30 : JND U9</a:t>
            </a:r>
          </a:p>
          <a:p>
            <a:pPr lvl="1"/>
            <a:endParaRPr lang="fr-FR" sz="1600" dirty="0">
              <a:solidFill>
                <a:schemeClr val="accent5">
                  <a:lumMod val="50000"/>
                </a:schemeClr>
              </a:solidFill>
            </a:endParaRPr>
          </a:p>
          <a:p>
            <a:pPr marL="285750" indent="-285750">
              <a:buFont typeface="Arial" panose="020B0604020202020204" pitchFamily="34" charset="0"/>
              <a:buChar char="•"/>
            </a:pPr>
            <a:r>
              <a:rPr lang="fr-FR" sz="1600" b="1" dirty="0">
                <a:solidFill>
                  <a:schemeClr val="accent5">
                    <a:lumMod val="50000"/>
                  </a:schemeClr>
                </a:solidFill>
              </a:rPr>
              <a:t>Lundi 25  mai 2026 ( U9 Foot à 8 , 10 équipes)</a:t>
            </a:r>
          </a:p>
          <a:p>
            <a:pPr marL="742950" lvl="1" indent="-285750">
              <a:buFont typeface="Arial" panose="020B0604020202020204" pitchFamily="34" charset="0"/>
              <a:buChar char="•"/>
            </a:pPr>
            <a:r>
              <a:rPr lang="fr-FR" sz="1600" dirty="0">
                <a:solidFill>
                  <a:schemeClr val="accent5">
                    <a:lumMod val="50000"/>
                  </a:schemeClr>
                </a:solidFill>
              </a:rPr>
              <a:t>10 h 00- 11h30  :  3 rotations de 14 minutes</a:t>
            </a:r>
          </a:p>
          <a:p>
            <a:pPr marL="742950" lvl="1" indent="-285750">
              <a:buFont typeface="Arial" panose="020B0604020202020204" pitchFamily="34" charset="0"/>
              <a:buChar char="•"/>
            </a:pPr>
            <a:r>
              <a:rPr lang="fr-FR" sz="1600" dirty="0">
                <a:solidFill>
                  <a:schemeClr val="accent5">
                    <a:lumMod val="50000"/>
                  </a:schemeClr>
                </a:solidFill>
              </a:rPr>
              <a:t>12H- 13H30 : Repas</a:t>
            </a:r>
          </a:p>
          <a:p>
            <a:pPr marL="742950" lvl="1" indent="-285750">
              <a:buFont typeface="Arial" panose="020B0604020202020204" pitchFamily="34" charset="0"/>
              <a:buChar char="•"/>
            </a:pPr>
            <a:r>
              <a:rPr lang="fr-FR" sz="1600" dirty="0">
                <a:solidFill>
                  <a:schemeClr val="accent5">
                    <a:lumMod val="50000"/>
                  </a:schemeClr>
                </a:solidFill>
              </a:rPr>
              <a:t>13 h 30 – 15 h 30 : 2 rotations de 14 minutes </a:t>
            </a:r>
          </a:p>
          <a:p>
            <a:pPr marL="285750" indent="-285750">
              <a:buFont typeface="Arial" panose="020B0604020202020204" pitchFamily="34" charset="0"/>
              <a:buChar char="•"/>
            </a:pPr>
            <a:endParaRPr lang="fr-FR" sz="1600" b="1" dirty="0">
              <a:solidFill>
                <a:schemeClr val="accent5">
                  <a:lumMod val="50000"/>
                </a:schemeClr>
              </a:solidFill>
            </a:endParaRPr>
          </a:p>
        </p:txBody>
      </p:sp>
      <p:pic>
        <p:nvPicPr>
          <p:cNvPr id="10" name="Image 9">
            <a:extLst>
              <a:ext uri="{FF2B5EF4-FFF2-40B4-BE49-F238E27FC236}">
                <a16:creationId xmlns:a16="http://schemas.microsoft.com/office/drawing/2014/main" id="{51E499F1-6789-0CED-911E-75831917BBCF}"/>
              </a:ext>
            </a:extLst>
          </p:cNvPr>
          <p:cNvPicPr>
            <a:picLocks noChangeAspect="1"/>
          </p:cNvPicPr>
          <p:nvPr/>
        </p:nvPicPr>
        <p:blipFill>
          <a:blip r:embed="rId5"/>
          <a:stretch>
            <a:fillRect/>
          </a:stretch>
        </p:blipFill>
        <p:spPr>
          <a:xfrm>
            <a:off x="5745471" y="2475164"/>
            <a:ext cx="6096000" cy="3429000"/>
          </a:xfrm>
          <a:prstGeom prst="rect">
            <a:avLst/>
          </a:prstGeom>
        </p:spPr>
      </p:pic>
    </p:spTree>
    <p:extLst>
      <p:ext uri="{BB962C8B-B14F-4D97-AF65-F5344CB8AC3E}">
        <p14:creationId xmlns:p14="http://schemas.microsoft.com/office/powerpoint/2010/main" val="2933740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B762D6-6ABA-4C00-9FDA-0AFC1EA3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8959"/>
          </a:xfrm>
          <a:prstGeom prst="rect">
            <a:avLst/>
          </a:prstGeom>
        </p:spPr>
      </p:pic>
      <p:sp>
        <p:nvSpPr>
          <p:cNvPr id="2" name="Titre 1">
            <a:extLst>
              <a:ext uri="{FF2B5EF4-FFF2-40B4-BE49-F238E27FC236}">
                <a16:creationId xmlns:a16="http://schemas.microsoft.com/office/drawing/2014/main" id="{85CAA69A-4063-4E77-AB52-C23B59B31EF8}"/>
              </a:ext>
            </a:extLst>
          </p:cNvPr>
          <p:cNvSpPr>
            <a:spLocks noGrp="1"/>
          </p:cNvSpPr>
          <p:nvPr>
            <p:ph type="ctrTitle"/>
          </p:nvPr>
        </p:nvSpPr>
        <p:spPr>
          <a:xfrm>
            <a:off x="1524000" y="2290617"/>
            <a:ext cx="9144000" cy="1893456"/>
          </a:xfrm>
        </p:spPr>
        <p:txBody>
          <a:bodyPr vert="horz" lIns="91440" tIns="45720" rIns="91440" bIns="45720" rtlCol="0" anchor="b">
            <a:normAutofit/>
          </a:bodyPr>
          <a:lstStyle/>
          <a:p>
            <a:r>
              <a:rPr lang="fr-FR" sz="4800" dirty="0">
                <a:solidFill>
                  <a:schemeClr val="bg1"/>
                </a:solidFill>
                <a:latin typeface="Segoe Print" panose="02000600000000000000" pitchFamily="2" charset="0"/>
              </a:rPr>
              <a:t>District Meurthe-et-Moselle</a:t>
            </a:r>
            <a:br>
              <a:rPr lang="fr-FR" sz="4800" dirty="0">
                <a:solidFill>
                  <a:schemeClr val="bg1"/>
                </a:solidFill>
                <a:latin typeface="Segoe Print" panose="02000600000000000000" pitchFamily="2" charset="0"/>
              </a:rPr>
            </a:br>
            <a:r>
              <a:rPr lang="fr-FR" sz="4800" dirty="0">
                <a:solidFill>
                  <a:schemeClr val="bg1"/>
                </a:solidFill>
                <a:latin typeface="Segoe Print" panose="02000600000000000000" pitchFamily="2" charset="0"/>
              </a:rPr>
              <a:t>de Football</a:t>
            </a:r>
          </a:p>
        </p:txBody>
      </p:sp>
      <p:sp>
        <p:nvSpPr>
          <p:cNvPr id="3" name="Sous-titre 2">
            <a:extLst>
              <a:ext uri="{FF2B5EF4-FFF2-40B4-BE49-F238E27FC236}">
                <a16:creationId xmlns:a16="http://schemas.microsoft.com/office/drawing/2014/main" id="{01101FC6-F5F9-4783-A385-B7AB2FE529F3}"/>
              </a:ext>
            </a:extLst>
          </p:cNvPr>
          <p:cNvSpPr>
            <a:spLocks noGrp="1"/>
          </p:cNvSpPr>
          <p:nvPr>
            <p:ph type="subTitle" idx="1"/>
          </p:nvPr>
        </p:nvSpPr>
        <p:spPr>
          <a:xfrm>
            <a:off x="1524000" y="4257964"/>
            <a:ext cx="9144000" cy="999836"/>
          </a:xfrm>
        </p:spPr>
        <p:txBody>
          <a:bodyPr/>
          <a:lstStyle/>
          <a:p>
            <a:r>
              <a:rPr lang="fr-FR" dirty="0">
                <a:solidFill>
                  <a:srgbClr val="FF914D"/>
                </a:solidFill>
              </a:rPr>
              <a:t>ENSEMBLES</a:t>
            </a:r>
          </a:p>
        </p:txBody>
      </p:sp>
      <p:sp>
        <p:nvSpPr>
          <p:cNvPr id="4" name="Espace réservé du numéro de diapositive 3">
            <a:extLst>
              <a:ext uri="{FF2B5EF4-FFF2-40B4-BE49-F238E27FC236}">
                <a16:creationId xmlns:a16="http://schemas.microsoft.com/office/drawing/2014/main" id="{02C09254-C8F8-4B8D-A0E4-FFC02AE7D5E4}"/>
              </a:ext>
            </a:extLst>
          </p:cNvPr>
          <p:cNvSpPr>
            <a:spLocks noGrp="1"/>
          </p:cNvSpPr>
          <p:nvPr>
            <p:ph type="sldNum" sz="quarter" idx="12"/>
          </p:nvPr>
        </p:nvSpPr>
        <p:spPr/>
        <p:txBody>
          <a:bodyPr/>
          <a:lstStyle/>
          <a:p>
            <a:fld id="{CBF7020E-56F3-4FF0-A2A7-8364A635CFFA}" type="slidenum">
              <a:rPr lang="fr-FR" smtClean="0">
                <a:solidFill>
                  <a:srgbClr val="3C4F7C"/>
                </a:solidFill>
              </a:rPr>
              <a:t>30</a:t>
            </a:fld>
            <a:endParaRPr lang="fr-FR" dirty="0">
              <a:solidFill>
                <a:srgbClr val="3C4F7C"/>
              </a:solidFill>
            </a:endParaRPr>
          </a:p>
        </p:txBody>
      </p:sp>
      <p:pic>
        <p:nvPicPr>
          <p:cNvPr id="5" name="Image 4">
            <a:extLst>
              <a:ext uri="{FF2B5EF4-FFF2-40B4-BE49-F238E27FC236}">
                <a16:creationId xmlns:a16="http://schemas.microsoft.com/office/drawing/2014/main" id="{2CB9A74C-EBD6-4E57-B366-BBEAF34D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7260" y="4757882"/>
            <a:ext cx="1988992" cy="693480"/>
          </a:xfrm>
          <a:prstGeom prst="rect">
            <a:avLst/>
          </a:prstGeom>
        </p:spPr>
      </p:pic>
    </p:spTree>
    <p:extLst>
      <p:ext uri="{BB962C8B-B14F-4D97-AF65-F5344CB8AC3E}">
        <p14:creationId xmlns:p14="http://schemas.microsoft.com/office/powerpoint/2010/main" val="228064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4</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9" name="ZoneTexte 8">
            <a:extLst>
              <a:ext uri="{FF2B5EF4-FFF2-40B4-BE49-F238E27FC236}">
                <a16:creationId xmlns:a16="http://schemas.microsoft.com/office/drawing/2014/main" id="{5BA88F58-718C-44F8-97CC-B37312604C19}"/>
              </a:ext>
            </a:extLst>
          </p:cNvPr>
          <p:cNvSpPr txBox="1"/>
          <p:nvPr/>
        </p:nvSpPr>
        <p:spPr>
          <a:xfrm>
            <a:off x="1017722" y="457200"/>
            <a:ext cx="10117810" cy="646331"/>
          </a:xfrm>
          <a:prstGeom prst="rect">
            <a:avLst/>
          </a:prstGeom>
          <a:noFill/>
        </p:spPr>
        <p:txBody>
          <a:bodyPr wrap="square" rtlCol="0">
            <a:spAutoFit/>
          </a:bodyPr>
          <a:lstStyle/>
          <a:p>
            <a:r>
              <a:rPr lang="fr-FR" sz="3600" dirty="0">
                <a:solidFill>
                  <a:schemeClr val="bg1"/>
                </a:solidFill>
                <a:latin typeface="Exo 2" panose="00000500000000000000" pitchFamily="50" charset="0"/>
              </a:rPr>
              <a:t>Plan des installations</a:t>
            </a:r>
            <a:endParaRPr lang="fr-FR" dirty="0">
              <a:solidFill>
                <a:schemeClr val="bg1"/>
              </a:solidFill>
              <a:latin typeface="Exo 2" panose="00000500000000000000" pitchFamily="50" charset="0"/>
            </a:endParaRPr>
          </a:p>
        </p:txBody>
      </p:sp>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18" name="ZoneTexte 7">
            <a:extLst>
              <a:ext uri="{FF2B5EF4-FFF2-40B4-BE49-F238E27FC236}">
                <a16:creationId xmlns:a16="http://schemas.microsoft.com/office/drawing/2014/main" id="{AE13D58C-6F53-7217-4072-735E62547982}"/>
              </a:ext>
            </a:extLst>
          </p:cNvPr>
          <p:cNvSpPr txBox="1">
            <a:spLocks noChangeArrowheads="1"/>
          </p:cNvSpPr>
          <p:nvPr/>
        </p:nvSpPr>
        <p:spPr bwMode="auto">
          <a:xfrm>
            <a:off x="-11849" y="5059586"/>
            <a:ext cx="2621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2"/>
              </a:buClr>
              <a:buSzPct val="85000"/>
              <a:buFont typeface="Wingdings 2" panose="05020102010507070707" pitchFamily="18" charset="2"/>
              <a:buChar char=""/>
              <a:defRPr sz="25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fr-FR" altLang="fr-FR" sz="1800" b="1" dirty="0">
                <a:solidFill>
                  <a:schemeClr val="accent5">
                    <a:lumMod val="50000"/>
                  </a:schemeClr>
                </a:solidFill>
                <a:latin typeface="+mn-lt"/>
              </a:rPr>
              <a:t>Parking grand public</a:t>
            </a:r>
          </a:p>
        </p:txBody>
      </p:sp>
      <p:sp>
        <p:nvSpPr>
          <p:cNvPr id="23" name="ZoneTexte 7">
            <a:extLst>
              <a:ext uri="{FF2B5EF4-FFF2-40B4-BE49-F238E27FC236}">
                <a16:creationId xmlns:a16="http://schemas.microsoft.com/office/drawing/2014/main" id="{11F51CB8-9EE4-4028-3BBF-66134ECABC93}"/>
              </a:ext>
            </a:extLst>
          </p:cNvPr>
          <p:cNvSpPr txBox="1">
            <a:spLocks noChangeArrowheads="1"/>
          </p:cNvSpPr>
          <p:nvPr/>
        </p:nvSpPr>
        <p:spPr bwMode="auto">
          <a:xfrm>
            <a:off x="8938069" y="3245413"/>
            <a:ext cx="262189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2"/>
              </a:buClr>
              <a:buSzPct val="85000"/>
              <a:buFont typeface="Wingdings 2" panose="05020102010507070707" pitchFamily="18" charset="2"/>
              <a:buChar char=""/>
              <a:defRPr sz="25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fr-FR" altLang="fr-FR" sz="1800" b="1" dirty="0">
                <a:solidFill>
                  <a:schemeClr val="accent5">
                    <a:lumMod val="50000"/>
                  </a:schemeClr>
                </a:solidFill>
                <a:latin typeface="+mn-lt"/>
              </a:rPr>
              <a:t>Parking</a:t>
            </a:r>
          </a:p>
          <a:p>
            <a:pPr algn="ctr" eaLnBrk="1" hangingPunct="1">
              <a:spcBef>
                <a:spcPct val="0"/>
              </a:spcBef>
              <a:buClrTx/>
              <a:buSzTx/>
              <a:buFontTx/>
              <a:buNone/>
            </a:pPr>
            <a:r>
              <a:rPr lang="fr-FR" altLang="fr-FR" sz="1400" b="1" dirty="0">
                <a:solidFill>
                  <a:schemeClr val="accent5">
                    <a:lumMod val="50000"/>
                  </a:schemeClr>
                </a:solidFill>
                <a:latin typeface="+mn-lt"/>
              </a:rPr>
              <a:t>Organisation</a:t>
            </a:r>
          </a:p>
          <a:p>
            <a:pPr algn="ctr" eaLnBrk="1" hangingPunct="1">
              <a:spcBef>
                <a:spcPct val="0"/>
              </a:spcBef>
              <a:buClrTx/>
              <a:buSzTx/>
              <a:buFontTx/>
              <a:buNone/>
            </a:pPr>
            <a:r>
              <a:rPr lang="fr-FR" altLang="fr-FR" sz="1400" b="1" dirty="0">
                <a:solidFill>
                  <a:schemeClr val="accent5">
                    <a:lumMod val="50000"/>
                  </a:schemeClr>
                </a:solidFill>
                <a:latin typeface="+mn-lt"/>
              </a:rPr>
              <a:t>Officiels</a:t>
            </a:r>
          </a:p>
        </p:txBody>
      </p:sp>
      <p:sp>
        <p:nvSpPr>
          <p:cNvPr id="29" name="ZoneTexte 7">
            <a:extLst>
              <a:ext uri="{FF2B5EF4-FFF2-40B4-BE49-F238E27FC236}">
                <a16:creationId xmlns:a16="http://schemas.microsoft.com/office/drawing/2014/main" id="{1EF94348-F7CC-1D5C-E0D7-AFEDFA6BB62F}"/>
              </a:ext>
            </a:extLst>
          </p:cNvPr>
          <p:cNvSpPr txBox="1">
            <a:spLocks noChangeArrowheads="1"/>
          </p:cNvSpPr>
          <p:nvPr/>
        </p:nvSpPr>
        <p:spPr bwMode="auto">
          <a:xfrm>
            <a:off x="6316179" y="6352143"/>
            <a:ext cx="2621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2"/>
              </a:buClr>
              <a:buSzPct val="85000"/>
              <a:buFont typeface="Wingdings 2" panose="05020102010507070707" pitchFamily="18" charset="2"/>
              <a:buChar char=""/>
              <a:defRPr sz="25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fr-FR" altLang="fr-FR" sz="1800" b="1" dirty="0">
                <a:solidFill>
                  <a:schemeClr val="accent5">
                    <a:lumMod val="50000"/>
                  </a:schemeClr>
                </a:solidFill>
                <a:latin typeface="+mn-lt"/>
              </a:rPr>
              <a:t>Entrée unique</a:t>
            </a:r>
          </a:p>
        </p:txBody>
      </p:sp>
      <p:sp>
        <p:nvSpPr>
          <p:cNvPr id="34" name="ZoneTexte 7">
            <a:extLst>
              <a:ext uri="{FF2B5EF4-FFF2-40B4-BE49-F238E27FC236}">
                <a16:creationId xmlns:a16="http://schemas.microsoft.com/office/drawing/2014/main" id="{71A3B519-5582-5556-1CAD-53F0B7154149}"/>
              </a:ext>
            </a:extLst>
          </p:cNvPr>
          <p:cNvSpPr txBox="1">
            <a:spLocks noChangeArrowheads="1"/>
          </p:cNvSpPr>
          <p:nvPr/>
        </p:nvSpPr>
        <p:spPr bwMode="auto">
          <a:xfrm>
            <a:off x="-293223" y="2650300"/>
            <a:ext cx="2621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2"/>
              </a:buClr>
              <a:buSzPct val="85000"/>
              <a:buFont typeface="Wingdings 2" panose="05020102010507070707" pitchFamily="18" charset="2"/>
              <a:buChar char=""/>
              <a:defRPr sz="25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fr-FR" altLang="fr-FR" sz="1800" b="1" dirty="0">
                <a:solidFill>
                  <a:schemeClr val="accent5">
                    <a:lumMod val="50000"/>
                  </a:schemeClr>
                </a:solidFill>
                <a:latin typeface="+mn-lt"/>
              </a:rPr>
              <a:t>Restauration 1</a:t>
            </a:r>
            <a:endParaRPr lang="fr-FR" altLang="fr-FR" sz="1400" b="1" dirty="0">
              <a:solidFill>
                <a:schemeClr val="accent5">
                  <a:lumMod val="50000"/>
                </a:schemeClr>
              </a:solidFill>
              <a:latin typeface="+mn-lt"/>
            </a:endParaRPr>
          </a:p>
        </p:txBody>
      </p:sp>
      <p:pic>
        <p:nvPicPr>
          <p:cNvPr id="13" name="Image 12" descr="Une image contenant carte, capture d’écran, Photographie aérienne, aérien&#10;&#10;Le contenu généré par l’IA peut être incorrect.">
            <a:extLst>
              <a:ext uri="{FF2B5EF4-FFF2-40B4-BE49-F238E27FC236}">
                <a16:creationId xmlns:a16="http://schemas.microsoft.com/office/drawing/2014/main" id="{28DF8B69-36B6-5649-5766-91C35CFA8344}"/>
              </a:ext>
            </a:extLst>
          </p:cNvPr>
          <p:cNvPicPr>
            <a:picLocks noChangeAspect="1"/>
          </p:cNvPicPr>
          <p:nvPr/>
        </p:nvPicPr>
        <p:blipFill>
          <a:blip r:embed="rId5"/>
          <a:stretch>
            <a:fillRect/>
          </a:stretch>
        </p:blipFill>
        <p:spPr>
          <a:xfrm>
            <a:off x="2897469" y="1552387"/>
            <a:ext cx="5865961" cy="4694393"/>
          </a:xfrm>
          <a:prstGeom prst="rect">
            <a:avLst/>
          </a:prstGeom>
        </p:spPr>
      </p:pic>
      <p:cxnSp>
        <p:nvCxnSpPr>
          <p:cNvPr id="26" name="Connecteur droit avec flèche 25">
            <a:extLst>
              <a:ext uri="{FF2B5EF4-FFF2-40B4-BE49-F238E27FC236}">
                <a16:creationId xmlns:a16="http://schemas.microsoft.com/office/drawing/2014/main" id="{8ACCA593-35C9-B17F-7F26-9E5DAABE10E7}"/>
              </a:ext>
            </a:extLst>
          </p:cNvPr>
          <p:cNvCxnSpPr>
            <a:cxnSpLocks/>
          </p:cNvCxnSpPr>
          <p:nvPr/>
        </p:nvCxnSpPr>
        <p:spPr>
          <a:xfrm flipH="1" flipV="1">
            <a:off x="6409992" y="5126182"/>
            <a:ext cx="1141812" cy="114397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A57D9DA5-F0F0-217E-3D2B-2632194515A7}"/>
              </a:ext>
            </a:extLst>
          </p:cNvPr>
          <p:cNvCxnSpPr>
            <a:cxnSpLocks/>
          </p:cNvCxnSpPr>
          <p:nvPr/>
        </p:nvCxnSpPr>
        <p:spPr>
          <a:xfrm flipV="1">
            <a:off x="1734703" y="2890906"/>
            <a:ext cx="3643541" cy="12872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FC06D3EB-2E5C-97B8-CDA8-F0999A0E72C3}"/>
              </a:ext>
            </a:extLst>
          </p:cNvPr>
          <p:cNvCxnSpPr>
            <a:cxnSpLocks/>
          </p:cNvCxnSpPr>
          <p:nvPr/>
        </p:nvCxnSpPr>
        <p:spPr>
          <a:xfrm>
            <a:off x="1299096" y="5504584"/>
            <a:ext cx="4531353" cy="4983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964F9491-2852-8F67-4EF7-D26CFB77B11F}"/>
              </a:ext>
            </a:extLst>
          </p:cNvPr>
          <p:cNvCxnSpPr>
            <a:cxnSpLocks/>
          </p:cNvCxnSpPr>
          <p:nvPr/>
        </p:nvCxnSpPr>
        <p:spPr>
          <a:xfrm flipH="1">
            <a:off x="6980898" y="3931417"/>
            <a:ext cx="2506002" cy="131283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7">
            <a:extLst>
              <a:ext uri="{FF2B5EF4-FFF2-40B4-BE49-F238E27FC236}">
                <a16:creationId xmlns:a16="http://schemas.microsoft.com/office/drawing/2014/main" id="{5D358DC2-F7EE-8074-92BA-C5FFDDBE9A08}"/>
              </a:ext>
            </a:extLst>
          </p:cNvPr>
          <p:cNvSpPr txBox="1">
            <a:spLocks noChangeArrowheads="1"/>
          </p:cNvSpPr>
          <p:nvPr/>
        </p:nvSpPr>
        <p:spPr bwMode="auto">
          <a:xfrm>
            <a:off x="-49324" y="4109128"/>
            <a:ext cx="2621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2"/>
              </a:buClr>
              <a:buSzPct val="85000"/>
              <a:buFont typeface="Wingdings 2" panose="05020102010507070707" pitchFamily="18" charset="2"/>
              <a:buChar char=""/>
              <a:defRPr sz="2500">
                <a:solidFill>
                  <a:schemeClr val="tx1"/>
                </a:solidFill>
                <a:latin typeface="Constantia" panose="02030602050306030303" pitchFamily="18" charset="0"/>
              </a:defRPr>
            </a:lvl1pPr>
            <a:lvl2pPr marL="742950" indent="-285750">
              <a:spcBef>
                <a:spcPts val="300"/>
              </a:spcBef>
              <a:buClr>
                <a:srgbClr val="D6903D"/>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B37732"/>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D6903D"/>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D6903D"/>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algn="ctr" eaLnBrk="1" hangingPunct="1">
              <a:spcBef>
                <a:spcPct val="0"/>
              </a:spcBef>
              <a:buClrTx/>
              <a:buSzTx/>
              <a:buFontTx/>
              <a:buNone/>
            </a:pPr>
            <a:r>
              <a:rPr lang="fr-FR" altLang="fr-FR" sz="1800" b="1" dirty="0">
                <a:solidFill>
                  <a:schemeClr val="accent5">
                    <a:lumMod val="50000"/>
                  </a:schemeClr>
                </a:solidFill>
                <a:latin typeface="+mn-lt"/>
              </a:rPr>
              <a:t>Restauration 2</a:t>
            </a:r>
            <a:endParaRPr lang="fr-FR" altLang="fr-FR" sz="1400" b="1" dirty="0">
              <a:solidFill>
                <a:schemeClr val="accent5">
                  <a:lumMod val="50000"/>
                </a:schemeClr>
              </a:solidFill>
              <a:latin typeface="+mn-lt"/>
            </a:endParaRPr>
          </a:p>
        </p:txBody>
      </p:sp>
      <p:cxnSp>
        <p:nvCxnSpPr>
          <p:cNvPr id="28" name="Connecteur droit avec flèche 27">
            <a:extLst>
              <a:ext uri="{FF2B5EF4-FFF2-40B4-BE49-F238E27FC236}">
                <a16:creationId xmlns:a16="http://schemas.microsoft.com/office/drawing/2014/main" id="{ABC9EBFB-2F44-8D18-7AA0-8DAB69040687}"/>
              </a:ext>
            </a:extLst>
          </p:cNvPr>
          <p:cNvCxnSpPr>
            <a:cxnSpLocks/>
          </p:cNvCxnSpPr>
          <p:nvPr/>
        </p:nvCxnSpPr>
        <p:spPr>
          <a:xfrm>
            <a:off x="1833767" y="4554513"/>
            <a:ext cx="4576225" cy="1690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705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B762D6-6ABA-4C00-9FDA-0AFC1EA3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8959"/>
          </a:xfrm>
          <a:prstGeom prst="rect">
            <a:avLst/>
          </a:prstGeom>
        </p:spPr>
      </p:pic>
      <p:sp>
        <p:nvSpPr>
          <p:cNvPr id="3" name="Sous-titre 2">
            <a:extLst>
              <a:ext uri="{FF2B5EF4-FFF2-40B4-BE49-F238E27FC236}">
                <a16:creationId xmlns:a16="http://schemas.microsoft.com/office/drawing/2014/main" id="{01101FC6-F5F9-4783-A385-B7AB2FE529F3}"/>
              </a:ext>
            </a:extLst>
          </p:cNvPr>
          <p:cNvSpPr>
            <a:spLocks noGrp="1"/>
          </p:cNvSpPr>
          <p:nvPr>
            <p:ph type="subTitle" idx="1"/>
          </p:nvPr>
        </p:nvSpPr>
        <p:spPr>
          <a:xfrm>
            <a:off x="1186544" y="2705471"/>
            <a:ext cx="10009414" cy="1839314"/>
          </a:xfrm>
        </p:spPr>
        <p:txBody>
          <a:bodyPr>
            <a:normAutofit/>
          </a:bodyPr>
          <a:lstStyle/>
          <a:p>
            <a:r>
              <a:rPr lang="fr-FR" sz="5400" dirty="0">
                <a:solidFill>
                  <a:schemeClr val="bg1"/>
                </a:solidFill>
              </a:rPr>
              <a:t>ORGANISATION GENERALE</a:t>
            </a:r>
          </a:p>
          <a:p>
            <a:r>
              <a:rPr lang="fr-FR" sz="2800" dirty="0">
                <a:solidFill>
                  <a:schemeClr val="bg1"/>
                </a:solidFill>
              </a:rPr>
              <a:t>Référent : MICHAEL TELCH/ GERARD TORNABONI</a:t>
            </a:r>
          </a:p>
        </p:txBody>
      </p:sp>
      <p:sp>
        <p:nvSpPr>
          <p:cNvPr id="4" name="Espace réservé du numéro de diapositive 3">
            <a:extLst>
              <a:ext uri="{FF2B5EF4-FFF2-40B4-BE49-F238E27FC236}">
                <a16:creationId xmlns:a16="http://schemas.microsoft.com/office/drawing/2014/main" id="{0193917B-0745-4716-84F0-273C0F87D339}"/>
              </a:ext>
            </a:extLst>
          </p:cNvPr>
          <p:cNvSpPr>
            <a:spLocks noGrp="1"/>
          </p:cNvSpPr>
          <p:nvPr>
            <p:ph type="sldNum" sz="quarter" idx="12"/>
          </p:nvPr>
        </p:nvSpPr>
        <p:spPr/>
        <p:txBody>
          <a:bodyPr/>
          <a:lstStyle/>
          <a:p>
            <a:fld id="{CBF7020E-56F3-4FF0-A2A7-8364A635CFFA}" type="slidenum">
              <a:rPr lang="fr-FR" smtClean="0">
                <a:solidFill>
                  <a:srgbClr val="3C4F7C"/>
                </a:solidFill>
              </a:rPr>
              <a:t>5</a:t>
            </a:fld>
            <a:endParaRPr lang="fr-FR" dirty="0">
              <a:solidFill>
                <a:srgbClr val="3C4F7C"/>
              </a:solidFill>
            </a:endParaRPr>
          </a:p>
        </p:txBody>
      </p:sp>
    </p:spTree>
    <p:extLst>
      <p:ext uri="{BB962C8B-B14F-4D97-AF65-F5344CB8AC3E}">
        <p14:creationId xmlns:p14="http://schemas.microsoft.com/office/powerpoint/2010/main" val="3684944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B762D6-6ABA-4C00-9FDA-0AFC1EA3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8959"/>
          </a:xfrm>
          <a:prstGeom prst="rect">
            <a:avLst/>
          </a:prstGeom>
        </p:spPr>
      </p:pic>
      <p:sp>
        <p:nvSpPr>
          <p:cNvPr id="3" name="Sous-titre 2">
            <a:extLst>
              <a:ext uri="{FF2B5EF4-FFF2-40B4-BE49-F238E27FC236}">
                <a16:creationId xmlns:a16="http://schemas.microsoft.com/office/drawing/2014/main" id="{01101FC6-F5F9-4783-A385-B7AB2FE529F3}"/>
              </a:ext>
            </a:extLst>
          </p:cNvPr>
          <p:cNvSpPr>
            <a:spLocks noGrp="1"/>
          </p:cNvSpPr>
          <p:nvPr>
            <p:ph type="subTitle" idx="1"/>
          </p:nvPr>
        </p:nvSpPr>
        <p:spPr>
          <a:xfrm>
            <a:off x="1186544" y="2705471"/>
            <a:ext cx="10009414" cy="1839314"/>
          </a:xfrm>
        </p:spPr>
        <p:txBody>
          <a:bodyPr>
            <a:normAutofit fontScale="92500" lnSpcReduction="10000"/>
          </a:bodyPr>
          <a:lstStyle/>
          <a:p>
            <a:r>
              <a:rPr lang="fr-FR" sz="5400" dirty="0">
                <a:solidFill>
                  <a:schemeClr val="bg1"/>
                </a:solidFill>
              </a:rPr>
              <a:t>ATELIERS LUDIQUES/ CITOYENS U7 SAMEDI 23 MAI 2026</a:t>
            </a:r>
          </a:p>
          <a:p>
            <a:r>
              <a:rPr lang="fr-FR" sz="2800" dirty="0">
                <a:solidFill>
                  <a:schemeClr val="bg1"/>
                </a:solidFill>
              </a:rPr>
              <a:t>Référent : Michaël TELCH/ GERARD TORNABONI</a:t>
            </a:r>
          </a:p>
        </p:txBody>
      </p:sp>
      <p:sp>
        <p:nvSpPr>
          <p:cNvPr id="4" name="Espace réservé du numéro de diapositive 3">
            <a:extLst>
              <a:ext uri="{FF2B5EF4-FFF2-40B4-BE49-F238E27FC236}">
                <a16:creationId xmlns:a16="http://schemas.microsoft.com/office/drawing/2014/main" id="{0193917B-0745-4716-84F0-273C0F87D339}"/>
              </a:ext>
            </a:extLst>
          </p:cNvPr>
          <p:cNvSpPr>
            <a:spLocks noGrp="1"/>
          </p:cNvSpPr>
          <p:nvPr>
            <p:ph type="sldNum" sz="quarter" idx="12"/>
          </p:nvPr>
        </p:nvSpPr>
        <p:spPr/>
        <p:txBody>
          <a:bodyPr/>
          <a:lstStyle/>
          <a:p>
            <a:fld id="{CBF7020E-56F3-4FF0-A2A7-8364A635CFFA}" type="slidenum">
              <a:rPr lang="fr-FR" smtClean="0">
                <a:solidFill>
                  <a:srgbClr val="3C4F7C"/>
                </a:solidFill>
              </a:rPr>
              <a:t>6</a:t>
            </a:fld>
            <a:endParaRPr lang="fr-FR" dirty="0">
              <a:solidFill>
                <a:srgbClr val="3C4F7C"/>
              </a:solidFill>
            </a:endParaRPr>
          </a:p>
        </p:txBody>
      </p:sp>
    </p:spTree>
    <p:extLst>
      <p:ext uri="{BB962C8B-B14F-4D97-AF65-F5344CB8AC3E}">
        <p14:creationId xmlns:p14="http://schemas.microsoft.com/office/powerpoint/2010/main" val="309791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fld id="{CBF7020E-56F3-4FF0-A2A7-8364A635CFFA}" type="slidenum">
              <a:rPr lang="fr-FR" smtClean="0">
                <a:solidFill>
                  <a:srgbClr val="3C4F7C"/>
                </a:solidFill>
              </a:rPr>
              <a:t>7</a:t>
            </a:fld>
            <a:endParaRPr lang="fr-FR" dirty="0">
              <a:solidFill>
                <a:srgbClr val="3C4F7C"/>
              </a:solidFill>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9" name="ZoneTexte 8">
            <a:extLst>
              <a:ext uri="{FF2B5EF4-FFF2-40B4-BE49-F238E27FC236}">
                <a16:creationId xmlns:a16="http://schemas.microsoft.com/office/drawing/2014/main" id="{5BA88F58-718C-44F8-97CC-B37312604C19}"/>
              </a:ext>
            </a:extLst>
          </p:cNvPr>
          <p:cNvSpPr txBox="1"/>
          <p:nvPr/>
        </p:nvSpPr>
        <p:spPr>
          <a:xfrm>
            <a:off x="1017722" y="457200"/>
            <a:ext cx="10117810" cy="1200329"/>
          </a:xfrm>
          <a:prstGeom prst="rect">
            <a:avLst/>
          </a:prstGeom>
          <a:noFill/>
        </p:spPr>
        <p:txBody>
          <a:bodyPr wrap="square" rtlCol="0">
            <a:spAutoFit/>
          </a:bodyPr>
          <a:lstStyle/>
          <a:p>
            <a:r>
              <a:rPr lang="fr-FR" sz="3600" dirty="0">
                <a:solidFill>
                  <a:schemeClr val="bg1"/>
                </a:solidFill>
              </a:rPr>
              <a:t>ATELIERS LUDIQUES/ CITOYENS U7 SAMEDI 23 MAI 2026</a:t>
            </a:r>
          </a:p>
        </p:txBody>
      </p:sp>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algn="ctr"/>
            <a:r>
              <a:rPr lang="fr-FR" sz="900" dirty="0">
                <a:solidFill>
                  <a:srgbClr val="3C4F7C"/>
                </a:solidFill>
                <a:latin typeface="Exo 2" panose="00000500000000000000" pitchFamily="50" charset="0"/>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pic>
        <p:nvPicPr>
          <p:cNvPr id="10" name="Image 9" descr="Une image contenant capture d’écran&#10;&#10;Le contenu généré par l’IA peut être incorrect.">
            <a:extLst>
              <a:ext uri="{FF2B5EF4-FFF2-40B4-BE49-F238E27FC236}">
                <a16:creationId xmlns:a16="http://schemas.microsoft.com/office/drawing/2014/main" id="{A0C21A1B-615B-543D-F17C-76CEBBB3AB2F}"/>
              </a:ext>
            </a:extLst>
          </p:cNvPr>
          <p:cNvPicPr>
            <a:picLocks noChangeAspect="1"/>
          </p:cNvPicPr>
          <p:nvPr/>
        </p:nvPicPr>
        <p:blipFill>
          <a:blip r:embed="rId5"/>
          <a:stretch>
            <a:fillRect/>
          </a:stretch>
        </p:blipFill>
        <p:spPr>
          <a:xfrm>
            <a:off x="2890668" y="1864190"/>
            <a:ext cx="5652420" cy="4597044"/>
          </a:xfrm>
          <a:prstGeom prst="rect">
            <a:avLst/>
          </a:prstGeom>
        </p:spPr>
      </p:pic>
      <p:sp>
        <p:nvSpPr>
          <p:cNvPr id="11" name="ZoneTexte 10">
            <a:extLst>
              <a:ext uri="{FF2B5EF4-FFF2-40B4-BE49-F238E27FC236}">
                <a16:creationId xmlns:a16="http://schemas.microsoft.com/office/drawing/2014/main" id="{BC6FC0A3-717A-8FFE-BFFF-7A71B0B6CE30}"/>
              </a:ext>
            </a:extLst>
          </p:cNvPr>
          <p:cNvSpPr txBox="1"/>
          <p:nvPr/>
        </p:nvSpPr>
        <p:spPr>
          <a:xfrm rot="19909526">
            <a:off x="5078559" y="5557716"/>
            <a:ext cx="799051" cy="276999"/>
          </a:xfrm>
          <a:prstGeom prst="rect">
            <a:avLst/>
          </a:prstGeom>
          <a:noFill/>
          <a:ln w="9525">
            <a:solidFill>
              <a:srgbClr val="FF0000"/>
            </a:solidFill>
          </a:ln>
        </p:spPr>
        <p:txBody>
          <a:bodyPr wrap="square" rtlCol="0">
            <a:spAutoFit/>
          </a:bodyPr>
          <a:lstStyle/>
          <a:p>
            <a:pPr algn="ctr"/>
            <a:r>
              <a:rPr lang="fr-FR" sz="1200" b="1" dirty="0">
                <a:solidFill>
                  <a:schemeClr val="bg1">
                    <a:lumMod val="95000"/>
                  </a:schemeClr>
                </a:solidFill>
              </a:rPr>
              <a:t>ATELIER 1</a:t>
            </a:r>
          </a:p>
        </p:txBody>
      </p:sp>
      <p:sp>
        <p:nvSpPr>
          <p:cNvPr id="13" name="ZoneTexte 12">
            <a:extLst>
              <a:ext uri="{FF2B5EF4-FFF2-40B4-BE49-F238E27FC236}">
                <a16:creationId xmlns:a16="http://schemas.microsoft.com/office/drawing/2014/main" id="{799919F1-5CCE-04C8-C6CA-EC10CA784C0B}"/>
              </a:ext>
            </a:extLst>
          </p:cNvPr>
          <p:cNvSpPr txBox="1"/>
          <p:nvPr/>
        </p:nvSpPr>
        <p:spPr>
          <a:xfrm rot="19763581">
            <a:off x="4669905" y="4879700"/>
            <a:ext cx="799051" cy="276999"/>
          </a:xfrm>
          <a:prstGeom prst="rect">
            <a:avLst/>
          </a:prstGeom>
          <a:noFill/>
          <a:ln w="9525">
            <a:solidFill>
              <a:srgbClr val="FF0000"/>
            </a:solidFill>
          </a:ln>
        </p:spPr>
        <p:txBody>
          <a:bodyPr wrap="square" rtlCol="0">
            <a:spAutoFit/>
          </a:bodyPr>
          <a:lstStyle/>
          <a:p>
            <a:pPr algn="ctr"/>
            <a:r>
              <a:rPr lang="fr-FR" sz="1200" b="1" dirty="0">
                <a:solidFill>
                  <a:schemeClr val="bg1">
                    <a:lumMod val="95000"/>
                  </a:schemeClr>
                </a:solidFill>
              </a:rPr>
              <a:t>ATELIER 2</a:t>
            </a:r>
          </a:p>
        </p:txBody>
      </p:sp>
      <p:sp>
        <p:nvSpPr>
          <p:cNvPr id="14" name="ZoneTexte 13">
            <a:extLst>
              <a:ext uri="{FF2B5EF4-FFF2-40B4-BE49-F238E27FC236}">
                <a16:creationId xmlns:a16="http://schemas.microsoft.com/office/drawing/2014/main" id="{CA391F6C-8B56-F427-8588-D4178EE4DFA1}"/>
              </a:ext>
            </a:extLst>
          </p:cNvPr>
          <p:cNvSpPr txBox="1"/>
          <p:nvPr/>
        </p:nvSpPr>
        <p:spPr>
          <a:xfrm rot="19763581">
            <a:off x="6084543" y="4230526"/>
            <a:ext cx="799051" cy="276999"/>
          </a:xfrm>
          <a:prstGeom prst="rect">
            <a:avLst/>
          </a:prstGeom>
          <a:noFill/>
          <a:ln w="9525">
            <a:solidFill>
              <a:srgbClr val="FF0000"/>
            </a:solidFill>
          </a:ln>
        </p:spPr>
        <p:txBody>
          <a:bodyPr wrap="square" rtlCol="0">
            <a:spAutoFit/>
          </a:bodyPr>
          <a:lstStyle/>
          <a:p>
            <a:pPr algn="ctr"/>
            <a:r>
              <a:rPr lang="fr-FR" sz="1200" b="1" dirty="0">
                <a:solidFill>
                  <a:schemeClr val="bg1">
                    <a:lumMod val="95000"/>
                  </a:schemeClr>
                </a:solidFill>
              </a:rPr>
              <a:t>ATELIER 3</a:t>
            </a:r>
          </a:p>
        </p:txBody>
      </p:sp>
      <p:sp>
        <p:nvSpPr>
          <p:cNvPr id="15" name="ZoneTexte 14">
            <a:extLst>
              <a:ext uri="{FF2B5EF4-FFF2-40B4-BE49-F238E27FC236}">
                <a16:creationId xmlns:a16="http://schemas.microsoft.com/office/drawing/2014/main" id="{2E5214DD-D895-B73D-857B-9B1B91981023}"/>
              </a:ext>
            </a:extLst>
          </p:cNvPr>
          <p:cNvSpPr txBox="1"/>
          <p:nvPr/>
        </p:nvSpPr>
        <p:spPr>
          <a:xfrm rot="19763581">
            <a:off x="6613923" y="4889622"/>
            <a:ext cx="799051" cy="276999"/>
          </a:xfrm>
          <a:prstGeom prst="rect">
            <a:avLst/>
          </a:prstGeom>
          <a:noFill/>
          <a:ln w="9525">
            <a:solidFill>
              <a:srgbClr val="FF0000"/>
            </a:solidFill>
          </a:ln>
        </p:spPr>
        <p:txBody>
          <a:bodyPr wrap="square" rtlCol="0">
            <a:spAutoFit/>
          </a:bodyPr>
          <a:lstStyle/>
          <a:p>
            <a:pPr algn="ctr"/>
            <a:r>
              <a:rPr lang="fr-FR" sz="1200" b="1" dirty="0">
                <a:solidFill>
                  <a:schemeClr val="bg1">
                    <a:lumMod val="95000"/>
                  </a:schemeClr>
                </a:solidFill>
              </a:rPr>
              <a:t>ATELIER 4</a:t>
            </a:r>
          </a:p>
        </p:txBody>
      </p:sp>
      <p:sp>
        <p:nvSpPr>
          <p:cNvPr id="16" name="ZoneTexte 15">
            <a:extLst>
              <a:ext uri="{FF2B5EF4-FFF2-40B4-BE49-F238E27FC236}">
                <a16:creationId xmlns:a16="http://schemas.microsoft.com/office/drawing/2014/main" id="{065D3AA1-1587-98A6-6CA0-DF432A4A0DA4}"/>
              </a:ext>
            </a:extLst>
          </p:cNvPr>
          <p:cNvSpPr txBox="1"/>
          <p:nvPr/>
        </p:nvSpPr>
        <p:spPr>
          <a:xfrm rot="19763581">
            <a:off x="4140369" y="4040813"/>
            <a:ext cx="799051" cy="276999"/>
          </a:xfrm>
          <a:prstGeom prst="rect">
            <a:avLst/>
          </a:prstGeom>
          <a:noFill/>
          <a:ln w="9525">
            <a:solidFill>
              <a:srgbClr val="FF0000"/>
            </a:solidFill>
          </a:ln>
        </p:spPr>
        <p:txBody>
          <a:bodyPr wrap="square" rtlCol="0">
            <a:spAutoFit/>
          </a:bodyPr>
          <a:lstStyle/>
          <a:p>
            <a:pPr algn="ctr"/>
            <a:r>
              <a:rPr lang="fr-FR" sz="1200" b="1" dirty="0">
                <a:solidFill>
                  <a:schemeClr val="bg1">
                    <a:lumMod val="95000"/>
                  </a:schemeClr>
                </a:solidFill>
              </a:rPr>
              <a:t>ATELIER 5</a:t>
            </a:r>
          </a:p>
        </p:txBody>
      </p:sp>
      <p:sp>
        <p:nvSpPr>
          <p:cNvPr id="17" name="ZoneTexte 16">
            <a:extLst>
              <a:ext uri="{FF2B5EF4-FFF2-40B4-BE49-F238E27FC236}">
                <a16:creationId xmlns:a16="http://schemas.microsoft.com/office/drawing/2014/main" id="{87AE2166-C3B3-4416-A4D6-910008E33C1D}"/>
              </a:ext>
            </a:extLst>
          </p:cNvPr>
          <p:cNvSpPr txBox="1"/>
          <p:nvPr/>
        </p:nvSpPr>
        <p:spPr>
          <a:xfrm rot="19763581">
            <a:off x="3464559" y="3201927"/>
            <a:ext cx="799051" cy="276999"/>
          </a:xfrm>
          <a:prstGeom prst="rect">
            <a:avLst/>
          </a:prstGeom>
          <a:noFill/>
          <a:ln w="9525">
            <a:solidFill>
              <a:srgbClr val="FF0000"/>
            </a:solidFill>
          </a:ln>
        </p:spPr>
        <p:txBody>
          <a:bodyPr wrap="square" rtlCol="0">
            <a:spAutoFit/>
          </a:bodyPr>
          <a:lstStyle/>
          <a:p>
            <a:pPr algn="ctr"/>
            <a:r>
              <a:rPr lang="fr-FR" sz="1200" b="1" dirty="0">
                <a:solidFill>
                  <a:schemeClr val="bg1">
                    <a:lumMod val="95000"/>
                  </a:schemeClr>
                </a:solidFill>
              </a:rPr>
              <a:t>ATELIER 6</a:t>
            </a:r>
          </a:p>
        </p:txBody>
      </p:sp>
      <p:sp>
        <p:nvSpPr>
          <p:cNvPr id="18" name="ZoneTexte 17">
            <a:extLst>
              <a:ext uri="{FF2B5EF4-FFF2-40B4-BE49-F238E27FC236}">
                <a16:creationId xmlns:a16="http://schemas.microsoft.com/office/drawing/2014/main" id="{50EDBDC0-F178-05FB-3540-AF42564D5586}"/>
              </a:ext>
            </a:extLst>
          </p:cNvPr>
          <p:cNvSpPr txBox="1"/>
          <p:nvPr/>
        </p:nvSpPr>
        <p:spPr>
          <a:xfrm rot="19763581">
            <a:off x="4969130" y="2540190"/>
            <a:ext cx="799051" cy="276999"/>
          </a:xfrm>
          <a:prstGeom prst="rect">
            <a:avLst/>
          </a:prstGeom>
          <a:noFill/>
          <a:ln w="9525">
            <a:solidFill>
              <a:srgbClr val="FF0000"/>
            </a:solidFill>
          </a:ln>
        </p:spPr>
        <p:txBody>
          <a:bodyPr wrap="square" rtlCol="0">
            <a:spAutoFit/>
          </a:bodyPr>
          <a:lstStyle/>
          <a:p>
            <a:pPr algn="ctr"/>
            <a:r>
              <a:rPr lang="fr-FR" sz="1200" b="1" dirty="0">
                <a:solidFill>
                  <a:schemeClr val="bg1">
                    <a:lumMod val="95000"/>
                  </a:schemeClr>
                </a:solidFill>
              </a:rPr>
              <a:t>ATELIER 7</a:t>
            </a:r>
          </a:p>
        </p:txBody>
      </p:sp>
      <p:sp>
        <p:nvSpPr>
          <p:cNvPr id="19" name="ZoneTexte 18">
            <a:extLst>
              <a:ext uri="{FF2B5EF4-FFF2-40B4-BE49-F238E27FC236}">
                <a16:creationId xmlns:a16="http://schemas.microsoft.com/office/drawing/2014/main" id="{51F45C4F-B477-FFE0-57E4-71A79CDFD5B8}"/>
              </a:ext>
            </a:extLst>
          </p:cNvPr>
          <p:cNvSpPr txBox="1"/>
          <p:nvPr/>
        </p:nvSpPr>
        <p:spPr>
          <a:xfrm rot="19763581">
            <a:off x="5651176" y="3391639"/>
            <a:ext cx="799051" cy="276999"/>
          </a:xfrm>
          <a:prstGeom prst="rect">
            <a:avLst/>
          </a:prstGeom>
          <a:noFill/>
          <a:ln w="9525">
            <a:solidFill>
              <a:srgbClr val="FF0000"/>
            </a:solidFill>
          </a:ln>
        </p:spPr>
        <p:txBody>
          <a:bodyPr wrap="square" rtlCol="0">
            <a:spAutoFit/>
          </a:bodyPr>
          <a:lstStyle/>
          <a:p>
            <a:pPr algn="ctr"/>
            <a:r>
              <a:rPr lang="fr-FR" sz="1200" b="1" dirty="0">
                <a:solidFill>
                  <a:schemeClr val="bg1">
                    <a:lumMod val="95000"/>
                  </a:schemeClr>
                </a:solidFill>
              </a:rPr>
              <a:t>ATELIER 8</a:t>
            </a:r>
          </a:p>
        </p:txBody>
      </p:sp>
    </p:spTree>
    <p:extLst>
      <p:ext uri="{BB962C8B-B14F-4D97-AF65-F5344CB8AC3E}">
        <p14:creationId xmlns:p14="http://schemas.microsoft.com/office/powerpoint/2010/main" val="82995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7B762D6-6ABA-4C00-9FDA-0AFC1EA39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192000" cy="6918959"/>
          </a:xfrm>
          <a:prstGeom prst="rect">
            <a:avLst/>
          </a:prstGeom>
        </p:spPr>
      </p:pic>
      <p:sp>
        <p:nvSpPr>
          <p:cNvPr id="3" name="Sous-titre 2">
            <a:extLst>
              <a:ext uri="{FF2B5EF4-FFF2-40B4-BE49-F238E27FC236}">
                <a16:creationId xmlns:a16="http://schemas.microsoft.com/office/drawing/2014/main" id="{01101FC6-F5F9-4783-A385-B7AB2FE529F3}"/>
              </a:ext>
            </a:extLst>
          </p:cNvPr>
          <p:cNvSpPr>
            <a:spLocks noGrp="1"/>
          </p:cNvSpPr>
          <p:nvPr>
            <p:ph type="subTitle" idx="1"/>
          </p:nvPr>
        </p:nvSpPr>
        <p:spPr>
          <a:xfrm>
            <a:off x="1186544" y="2705471"/>
            <a:ext cx="10009414" cy="1839314"/>
          </a:xfrm>
        </p:spPr>
        <p:txBody>
          <a:bodyPr>
            <a:normAutofit fontScale="70000" lnSpcReduction="20000"/>
          </a:bodyPr>
          <a:lstStyle/>
          <a:p>
            <a:r>
              <a:rPr lang="fr-FR" sz="8000" dirty="0">
                <a:solidFill>
                  <a:schemeClr val="bg1"/>
                </a:solidFill>
              </a:rPr>
              <a:t>ATELIERS LUDIQUES/ CITOYENS U7 SAMEDI 23 MAI 2026</a:t>
            </a:r>
          </a:p>
          <a:p>
            <a:endParaRPr lang="fr-FR" sz="8000" dirty="0">
              <a:solidFill>
                <a:schemeClr val="bg1"/>
              </a:solidFill>
            </a:endParaRPr>
          </a:p>
        </p:txBody>
      </p:sp>
      <p:sp>
        <p:nvSpPr>
          <p:cNvPr id="4" name="Espace réservé du numéro de diapositive 3">
            <a:extLst>
              <a:ext uri="{FF2B5EF4-FFF2-40B4-BE49-F238E27FC236}">
                <a16:creationId xmlns:a16="http://schemas.microsoft.com/office/drawing/2014/main" id="{0193917B-0745-4716-84F0-273C0F87D339}"/>
              </a:ext>
            </a:extLst>
          </p:cNvPr>
          <p:cNvSpPr>
            <a:spLocks noGrp="1"/>
          </p:cNvSpPr>
          <p:nvPr>
            <p:ph type="sldNum" sz="quarter" idx="12"/>
          </p:nvPr>
        </p:nvSpPr>
        <p:spPr/>
        <p:txBody>
          <a:bodyPr/>
          <a:lstStyle/>
          <a:p>
            <a:fld id="{CBF7020E-56F3-4FF0-A2A7-8364A635CFFA}" type="slidenum">
              <a:rPr lang="fr-FR" smtClean="0">
                <a:solidFill>
                  <a:srgbClr val="3C4F7C"/>
                </a:solidFill>
              </a:rPr>
              <a:t>8</a:t>
            </a:fld>
            <a:endParaRPr lang="fr-FR" dirty="0">
              <a:solidFill>
                <a:srgbClr val="3C4F7C"/>
              </a:solidFill>
            </a:endParaRPr>
          </a:p>
        </p:txBody>
      </p:sp>
    </p:spTree>
    <p:extLst>
      <p:ext uri="{BB962C8B-B14F-4D97-AF65-F5344CB8AC3E}">
        <p14:creationId xmlns:p14="http://schemas.microsoft.com/office/powerpoint/2010/main" val="126803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BBE37-3E68-4EBC-84B8-BBC391075799}"/>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5A62B7E8-3B90-48B4-8CE5-30B38F0DB5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201125" cy="1976582"/>
          </a:xfrm>
        </p:spPr>
      </p:pic>
      <p:sp>
        <p:nvSpPr>
          <p:cNvPr id="6" name="Espace réservé du numéro de diapositive 5">
            <a:extLst>
              <a:ext uri="{FF2B5EF4-FFF2-40B4-BE49-F238E27FC236}">
                <a16:creationId xmlns:a16="http://schemas.microsoft.com/office/drawing/2014/main" id="{3BB1905C-3316-4D04-9F8C-A3850FDC7C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7020E-56F3-4FF0-A2A7-8364A635CFFA}" type="slidenum">
              <a:rPr kumimoji="0" lang="fr-FR" sz="1200" b="0" i="0" u="none" strike="noStrike" kern="1200" cap="none" spc="0" normalizeH="0" baseline="0" noProof="0" smtClean="0">
                <a:ln>
                  <a:noFill/>
                </a:ln>
                <a:solidFill>
                  <a:srgbClr val="3C4F7C"/>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srgbClr val="3C4F7C"/>
              </a:solidFill>
              <a:effectLst/>
              <a:uLnTx/>
              <a:uFillTx/>
              <a:latin typeface="Calibri" panose="020F0502020204030204"/>
              <a:ea typeface="+mn-ea"/>
              <a:cs typeface="+mn-cs"/>
            </a:endParaRPr>
          </a:p>
        </p:txBody>
      </p:sp>
      <p:pic>
        <p:nvPicPr>
          <p:cNvPr id="8" name="Image 7" descr="Une image contenant silhouette, plante, graphiques vectoriels&#10;&#10;Description générée automatiquement">
            <a:extLst>
              <a:ext uri="{FF2B5EF4-FFF2-40B4-BE49-F238E27FC236}">
                <a16:creationId xmlns:a16="http://schemas.microsoft.com/office/drawing/2014/main" id="{557FBC82-43C5-4551-B985-73584ED1736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50529" y="4516293"/>
            <a:ext cx="1897134" cy="1976582"/>
          </a:xfrm>
          <a:prstGeom prst="rect">
            <a:avLst/>
          </a:prstGeom>
        </p:spPr>
      </p:pic>
      <p:sp>
        <p:nvSpPr>
          <p:cNvPr id="9" name="ZoneTexte 8">
            <a:extLst>
              <a:ext uri="{FF2B5EF4-FFF2-40B4-BE49-F238E27FC236}">
                <a16:creationId xmlns:a16="http://schemas.microsoft.com/office/drawing/2014/main" id="{5BA88F58-718C-44F8-97CC-B37312604C19}"/>
              </a:ext>
            </a:extLst>
          </p:cNvPr>
          <p:cNvSpPr txBox="1"/>
          <p:nvPr/>
        </p:nvSpPr>
        <p:spPr>
          <a:xfrm>
            <a:off x="1017722" y="457200"/>
            <a:ext cx="10117810" cy="646331"/>
          </a:xfrm>
          <a:prstGeom prst="rect">
            <a:avLst/>
          </a:prstGeom>
          <a:noFill/>
        </p:spPr>
        <p:txBody>
          <a:bodyPr wrap="square" rtlCol="0">
            <a:spAutoFit/>
          </a:bodyPr>
          <a:lstStyle/>
          <a:p>
            <a:pPr>
              <a:defRPr/>
            </a:pPr>
            <a:r>
              <a:rPr lang="fr-FR" dirty="0">
                <a:solidFill>
                  <a:schemeClr val="bg1"/>
                </a:solidFill>
              </a:rPr>
              <a:t>ATELIERS LUDIQUES/ CITOYENS U7 SAMEDI 23 MAI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Exo 2" panose="00000500000000000000" pitchFamily="50" charset="0"/>
              <a:ea typeface="+mn-ea"/>
              <a:cs typeface="+mn-cs"/>
            </a:endParaRPr>
          </a:p>
        </p:txBody>
      </p:sp>
      <p:sp>
        <p:nvSpPr>
          <p:cNvPr id="7" name="ZoneTexte 6">
            <a:extLst>
              <a:ext uri="{FF2B5EF4-FFF2-40B4-BE49-F238E27FC236}">
                <a16:creationId xmlns:a16="http://schemas.microsoft.com/office/drawing/2014/main" id="{04FCE316-BD0B-4ED8-97E2-CCA48C156920}"/>
              </a:ext>
            </a:extLst>
          </p:cNvPr>
          <p:cNvSpPr txBox="1"/>
          <p:nvPr/>
        </p:nvSpPr>
        <p:spPr>
          <a:xfrm>
            <a:off x="8454324" y="6424047"/>
            <a:ext cx="268120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3C4F7C"/>
                </a:solidFill>
                <a:effectLst/>
                <a:uLnTx/>
                <a:uFillTx/>
                <a:latin typeface="Exo 2" panose="00000500000000000000" pitchFamily="50" charset="0"/>
                <a:ea typeface="+mn-ea"/>
                <a:cs typeface="+mn-cs"/>
              </a:rPr>
              <a:t>DISTRICT MEURTHE-ET-MOSELLE DE FOOTBALL</a:t>
            </a:r>
          </a:p>
        </p:txBody>
      </p:sp>
      <p:pic>
        <p:nvPicPr>
          <p:cNvPr id="4" name="Image 3">
            <a:extLst>
              <a:ext uri="{FF2B5EF4-FFF2-40B4-BE49-F238E27FC236}">
                <a16:creationId xmlns:a16="http://schemas.microsoft.com/office/drawing/2014/main" id="{7DEAEE4B-0531-46C7-BAFC-BCF9C9579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373" y="819183"/>
            <a:ext cx="630586" cy="761788"/>
          </a:xfrm>
          <a:prstGeom prst="rect">
            <a:avLst/>
          </a:prstGeom>
        </p:spPr>
      </p:pic>
      <p:cxnSp>
        <p:nvCxnSpPr>
          <p:cNvPr id="12" name="Connecteur droit 11">
            <a:extLst>
              <a:ext uri="{FF2B5EF4-FFF2-40B4-BE49-F238E27FC236}">
                <a16:creationId xmlns:a16="http://schemas.microsoft.com/office/drawing/2014/main" id="{2AAAA873-59D2-4B5F-81E1-0719A3DDD46F}"/>
              </a:ext>
            </a:extLst>
          </p:cNvPr>
          <p:cNvCxnSpPr>
            <a:cxnSpLocks/>
          </p:cNvCxnSpPr>
          <p:nvPr/>
        </p:nvCxnSpPr>
        <p:spPr>
          <a:xfrm>
            <a:off x="11104536" y="6462738"/>
            <a:ext cx="0" cy="154983"/>
          </a:xfrm>
          <a:prstGeom prst="line">
            <a:avLst/>
          </a:prstGeom>
          <a:ln w="19050">
            <a:solidFill>
              <a:srgbClr val="3C4F7C"/>
            </a:solidFill>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id="{7EA0489A-F502-E638-1F28-A51078C8E8F8}"/>
              </a:ext>
            </a:extLst>
          </p:cNvPr>
          <p:cNvSpPr txBox="1">
            <a:spLocks/>
          </p:cNvSpPr>
          <p:nvPr/>
        </p:nvSpPr>
        <p:spPr>
          <a:xfrm>
            <a:off x="3844224" y="1946459"/>
            <a:ext cx="9220200" cy="61555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err="1"/>
              <a:t>Contenus</a:t>
            </a:r>
            <a:r>
              <a:rPr lang="de-DE" dirty="0"/>
              <a:t> et </a:t>
            </a:r>
            <a:r>
              <a:rPr lang="de-DE" dirty="0" err="1"/>
              <a:t>organisation</a:t>
            </a:r>
            <a:endParaRPr lang="fr-FR" dirty="0"/>
          </a:p>
        </p:txBody>
      </p:sp>
      <p:sp>
        <p:nvSpPr>
          <p:cNvPr id="11" name="Espace réservé de la date 1">
            <a:extLst>
              <a:ext uri="{FF2B5EF4-FFF2-40B4-BE49-F238E27FC236}">
                <a16:creationId xmlns:a16="http://schemas.microsoft.com/office/drawing/2014/main" id="{3ADD881B-C760-CA3C-8713-14BAC163404E}"/>
              </a:ext>
            </a:extLst>
          </p:cNvPr>
          <p:cNvSpPr txBox="1">
            <a:spLocks/>
          </p:cNvSpPr>
          <p:nvPr/>
        </p:nvSpPr>
        <p:spPr>
          <a:xfrm>
            <a:off x="2438400" y="2941637"/>
            <a:ext cx="8915400" cy="304800"/>
          </a:xfrm>
          <a:prstGeom prst="rect">
            <a:avLst/>
          </a:prstGeom>
        </p:spPr>
        <p:txBody>
          <a:bodyPr/>
          <a:lstStyle>
            <a:defPPr>
              <a:defRPr lang="fr-FR"/>
            </a:defPPr>
            <a:lvl1pPr marL="0" algn="l" defTabSz="914400" rtl="0" eaLnBrk="1" latinLnBrk="0" hangingPunct="1">
              <a:defRPr lang="en-US" sz="2000" kern="1200" spc="204" smtClean="0">
                <a:solidFill>
                  <a:srgbClr val="D1D3D4"/>
                </a:solidFill>
                <a:latin typeface="FFF Equipe" charset="0"/>
                <a:ea typeface="FFF Equipe" charset="0"/>
                <a:cs typeface="FFF Equip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b="1" u="sng" dirty="0">
                <a:solidFill>
                  <a:srgbClr val="C0504D"/>
                </a:solidFill>
                <a:latin typeface="FFF Equipe" panose="02000503000000020004" pitchFamily="50" charset="0"/>
              </a:rPr>
              <a:t>Samedi 23 </a:t>
            </a:r>
            <a:r>
              <a:rPr lang="de-DE" b="1" u="sng" dirty="0" err="1">
                <a:solidFill>
                  <a:srgbClr val="C0504D"/>
                </a:solidFill>
                <a:latin typeface="FFF Equipe" panose="02000503000000020004" pitchFamily="50" charset="0"/>
              </a:rPr>
              <a:t>mai</a:t>
            </a:r>
            <a:r>
              <a:rPr lang="de-DE" b="1" u="sng" dirty="0">
                <a:solidFill>
                  <a:srgbClr val="C0504D"/>
                </a:solidFill>
                <a:latin typeface="FFF Equipe" panose="02000503000000020004" pitchFamily="50" charset="0"/>
              </a:rPr>
              <a:t> 2026 : TERRAIN SYNTHETIQUE</a:t>
            </a:r>
          </a:p>
          <a:p>
            <a:pPr algn="ctr"/>
            <a:endParaRPr lang="de-DE" dirty="0">
              <a:solidFill>
                <a:schemeClr val="accent1"/>
              </a:solidFill>
              <a:latin typeface="FFF Equipe" panose="02000503000000020004" pitchFamily="50" charset="0"/>
            </a:endParaRPr>
          </a:p>
          <a:p>
            <a:pPr algn="ctr"/>
            <a:r>
              <a:rPr lang="de-DE" b="1" dirty="0">
                <a:solidFill>
                  <a:schemeClr val="accent1"/>
                </a:solidFill>
                <a:latin typeface="FFF Equipe" panose="02000503000000020004" pitchFamily="50" charset="0"/>
              </a:rPr>
              <a:t>1er  </a:t>
            </a:r>
            <a:r>
              <a:rPr lang="de-DE" b="1" dirty="0" err="1">
                <a:solidFill>
                  <a:schemeClr val="accent1"/>
                </a:solidFill>
                <a:latin typeface="FFF Equipe" panose="02000503000000020004" pitchFamily="50" charset="0"/>
              </a:rPr>
              <a:t>créneau</a:t>
            </a:r>
            <a:r>
              <a:rPr lang="de-DE" b="1" dirty="0">
                <a:solidFill>
                  <a:schemeClr val="accent1"/>
                </a:solidFill>
                <a:latin typeface="FFF Equipe" panose="02000503000000020004" pitchFamily="50" charset="0"/>
              </a:rPr>
              <a:t> - 10h30-11h15 (20 </a:t>
            </a:r>
            <a:r>
              <a:rPr lang="de-DE" b="1" dirty="0" err="1">
                <a:solidFill>
                  <a:schemeClr val="accent1"/>
                </a:solidFill>
                <a:latin typeface="FFF Equipe" panose="02000503000000020004" pitchFamily="50" charset="0"/>
              </a:rPr>
              <a:t>équipes</a:t>
            </a:r>
            <a:r>
              <a:rPr lang="de-DE" b="1" dirty="0">
                <a:solidFill>
                  <a:schemeClr val="accent1"/>
                </a:solidFill>
                <a:latin typeface="FFF Equipe" panose="02000503000000020004" pitchFamily="50" charset="0"/>
              </a:rPr>
              <a:t> GROUPE 1)</a:t>
            </a:r>
          </a:p>
          <a:p>
            <a:pPr algn="ctr"/>
            <a:r>
              <a:rPr lang="de-DE" b="1" dirty="0">
                <a:solidFill>
                  <a:schemeClr val="accent1"/>
                </a:solidFill>
                <a:latin typeface="FFF Equipe" panose="02000503000000020004" pitchFamily="50" charset="0"/>
              </a:rPr>
              <a:t>2ème  </a:t>
            </a:r>
            <a:r>
              <a:rPr lang="de-DE" b="1" dirty="0" err="1">
                <a:solidFill>
                  <a:schemeClr val="accent1"/>
                </a:solidFill>
                <a:latin typeface="FFF Equipe" panose="02000503000000020004" pitchFamily="50" charset="0"/>
              </a:rPr>
              <a:t>créneau</a:t>
            </a:r>
            <a:r>
              <a:rPr lang="de-DE" b="1" dirty="0">
                <a:solidFill>
                  <a:schemeClr val="accent1"/>
                </a:solidFill>
                <a:latin typeface="FFF Equipe" panose="02000503000000020004" pitchFamily="50" charset="0"/>
              </a:rPr>
              <a:t> - 11h20-12h00 (20 </a:t>
            </a:r>
            <a:r>
              <a:rPr lang="de-DE" b="1" dirty="0" err="1">
                <a:solidFill>
                  <a:schemeClr val="accent1"/>
                </a:solidFill>
                <a:latin typeface="FFF Equipe" panose="02000503000000020004" pitchFamily="50" charset="0"/>
              </a:rPr>
              <a:t>équipes</a:t>
            </a:r>
            <a:r>
              <a:rPr lang="de-DE" b="1" dirty="0">
                <a:solidFill>
                  <a:schemeClr val="accent1"/>
                </a:solidFill>
                <a:latin typeface="FFF Equipe" panose="02000503000000020004" pitchFamily="50" charset="0"/>
              </a:rPr>
              <a:t> GROUPE 2)</a:t>
            </a:r>
          </a:p>
          <a:p>
            <a:pPr algn="ctr"/>
            <a:r>
              <a:rPr lang="de-DE" b="1" dirty="0">
                <a:solidFill>
                  <a:schemeClr val="accent1"/>
                </a:solidFill>
                <a:latin typeface="FFF Equipe" panose="02000503000000020004" pitchFamily="50" charset="0"/>
              </a:rPr>
              <a:t>3ème  </a:t>
            </a:r>
            <a:r>
              <a:rPr lang="de-DE" b="1" dirty="0" err="1">
                <a:solidFill>
                  <a:schemeClr val="accent1"/>
                </a:solidFill>
                <a:latin typeface="FFF Equipe" panose="02000503000000020004" pitchFamily="50" charset="0"/>
              </a:rPr>
              <a:t>créneau</a:t>
            </a:r>
            <a:r>
              <a:rPr lang="de-DE" b="1" dirty="0">
                <a:solidFill>
                  <a:schemeClr val="accent1"/>
                </a:solidFill>
                <a:latin typeface="FFF Equipe" panose="02000503000000020004" pitchFamily="50" charset="0"/>
              </a:rPr>
              <a:t> - 13h30-14h15 (20 </a:t>
            </a:r>
            <a:r>
              <a:rPr lang="de-DE" b="1" dirty="0" err="1">
                <a:solidFill>
                  <a:schemeClr val="accent1"/>
                </a:solidFill>
                <a:latin typeface="FFF Equipe" panose="02000503000000020004" pitchFamily="50" charset="0"/>
              </a:rPr>
              <a:t>équipes</a:t>
            </a:r>
            <a:r>
              <a:rPr lang="de-DE" b="1" dirty="0">
                <a:solidFill>
                  <a:schemeClr val="accent1"/>
                </a:solidFill>
                <a:latin typeface="FFF Equipe" panose="02000503000000020004" pitchFamily="50" charset="0"/>
              </a:rPr>
              <a:t> GROUPE 1)</a:t>
            </a:r>
          </a:p>
          <a:p>
            <a:pPr algn="ctr"/>
            <a:r>
              <a:rPr lang="de-DE" b="1" dirty="0">
                <a:solidFill>
                  <a:schemeClr val="accent1"/>
                </a:solidFill>
                <a:latin typeface="FFF Equipe" panose="02000503000000020004" pitchFamily="50" charset="0"/>
              </a:rPr>
              <a:t>4ème  </a:t>
            </a:r>
            <a:r>
              <a:rPr lang="de-DE" b="1" dirty="0" err="1">
                <a:solidFill>
                  <a:schemeClr val="accent1"/>
                </a:solidFill>
                <a:latin typeface="FFF Equipe" panose="02000503000000020004" pitchFamily="50" charset="0"/>
              </a:rPr>
              <a:t>créneau</a:t>
            </a:r>
            <a:r>
              <a:rPr lang="de-DE" b="1" dirty="0">
                <a:solidFill>
                  <a:schemeClr val="accent1"/>
                </a:solidFill>
                <a:latin typeface="FFF Equipe" panose="02000503000000020004" pitchFamily="50" charset="0"/>
              </a:rPr>
              <a:t> - 14h30-15h15 (20 </a:t>
            </a:r>
            <a:r>
              <a:rPr lang="de-DE" b="1" dirty="0" err="1">
                <a:solidFill>
                  <a:schemeClr val="accent1"/>
                </a:solidFill>
                <a:latin typeface="FFF Equipe" panose="02000503000000020004" pitchFamily="50" charset="0"/>
              </a:rPr>
              <a:t>équipes</a:t>
            </a:r>
            <a:r>
              <a:rPr lang="de-DE" b="1" dirty="0">
                <a:solidFill>
                  <a:schemeClr val="accent1"/>
                </a:solidFill>
                <a:latin typeface="FFF Equipe" panose="02000503000000020004" pitchFamily="50" charset="0"/>
              </a:rPr>
              <a:t> GROUPE 2)</a:t>
            </a:r>
          </a:p>
          <a:p>
            <a:pPr algn="ctr"/>
            <a:endParaRPr lang="de-DE" b="1" dirty="0">
              <a:solidFill>
                <a:schemeClr val="accent1"/>
              </a:solidFill>
              <a:latin typeface="FFF Equipe" panose="02000503000000020004" pitchFamily="50" charset="0"/>
            </a:endParaRPr>
          </a:p>
          <a:p>
            <a:pPr algn="ctr"/>
            <a:endParaRPr lang="de-DE" b="1" dirty="0">
              <a:solidFill>
                <a:schemeClr val="accent1"/>
              </a:solidFill>
              <a:latin typeface="FFF Equipe" panose="02000503000000020004" pitchFamily="50" charset="0"/>
            </a:endParaRPr>
          </a:p>
          <a:p>
            <a:endParaRPr lang="de-DE" sz="1400" b="1" u="sng" dirty="0">
              <a:solidFill>
                <a:srgbClr val="C0504D"/>
              </a:solidFill>
              <a:latin typeface="FFF Equipe" panose="02000503000000020004" pitchFamily="50" charset="0"/>
            </a:endParaRPr>
          </a:p>
          <a:p>
            <a:endParaRPr lang="de-DE" sz="1400" b="1" u="sng" dirty="0">
              <a:solidFill>
                <a:srgbClr val="C0504D"/>
              </a:solidFill>
              <a:latin typeface="FFF Equipe" panose="02000503000000020004" pitchFamily="50" charset="0"/>
            </a:endParaRPr>
          </a:p>
          <a:p>
            <a:endParaRPr lang="de-DE" sz="1400" b="1" u="sng" dirty="0">
              <a:solidFill>
                <a:srgbClr val="C0504D"/>
              </a:solidFill>
              <a:latin typeface="FFF Equipe" panose="02000503000000020004" pitchFamily="50" charset="0"/>
            </a:endParaRPr>
          </a:p>
          <a:p>
            <a:endParaRPr lang="de-DE" sz="1400" b="1" dirty="0">
              <a:solidFill>
                <a:srgbClr val="1F497D"/>
              </a:solidFill>
              <a:latin typeface="FFF Equipe" panose="02000503000000020004" pitchFamily="50" charset="0"/>
            </a:endParaRPr>
          </a:p>
          <a:p>
            <a:pPr lvl="1"/>
            <a:r>
              <a:rPr lang="de-DE" sz="1400" b="1" dirty="0">
                <a:solidFill>
                  <a:srgbClr val="1F497D"/>
                </a:solidFill>
                <a:latin typeface="FFF Equipe" panose="02000503000000020004" pitchFamily="50" charset="0"/>
              </a:rPr>
              <a:t>	</a:t>
            </a:r>
            <a:endParaRPr lang="fr-FR" sz="1400" b="1" dirty="0">
              <a:solidFill>
                <a:srgbClr val="1F497D"/>
              </a:solidFill>
              <a:latin typeface="FFF Equipe" panose="02000503000000020004" pitchFamily="50" charset="0"/>
            </a:endParaRPr>
          </a:p>
          <a:p>
            <a:pPr lvl="1"/>
            <a:endParaRPr lang="fr-FR" sz="1400" b="1" dirty="0">
              <a:solidFill>
                <a:srgbClr val="C0504D"/>
              </a:solidFill>
              <a:latin typeface="FFF Equipe" panose="02000503000000020004" pitchFamily="50" charset="0"/>
            </a:endParaRPr>
          </a:p>
          <a:p>
            <a:pPr lvl="1"/>
            <a:endParaRPr lang="fr-FR" sz="1400" dirty="0">
              <a:solidFill>
                <a:srgbClr val="1F497D"/>
              </a:solidFill>
              <a:latin typeface="FFF Equipe" panose="02000503000000020004" pitchFamily="50" charset="0"/>
            </a:endParaRPr>
          </a:p>
        </p:txBody>
      </p:sp>
    </p:spTree>
    <p:extLst>
      <p:ext uri="{BB962C8B-B14F-4D97-AF65-F5344CB8AC3E}">
        <p14:creationId xmlns:p14="http://schemas.microsoft.com/office/powerpoint/2010/main" val="1075864501"/>
      </p:ext>
    </p:extLst>
  </p:cSld>
  <p:clrMapOvr>
    <a:masterClrMapping/>
  </p:clrMapOvr>
</p:sld>
</file>

<file path=ppt/theme/theme1.xml><?xml version="1.0" encoding="utf-8"?>
<a:theme xmlns:a="http://schemas.openxmlformats.org/drawingml/2006/main" name="Modèle charté District MMF">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èle charté District MMF" id="{4567446C-2204-4AAE-AC7A-E419B5B8DFAF}" vid="{48BF4F79-FAA8-4B99-8C5A-0207826D5A3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Modèle charté District MMF</Template>
  <TotalTime>580</TotalTime>
  <Words>1432</Words>
  <Application>Microsoft Office PowerPoint</Application>
  <PresentationFormat>Grand écran</PresentationFormat>
  <Paragraphs>368</Paragraphs>
  <Slides>30</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30</vt:i4>
      </vt:variant>
    </vt:vector>
  </HeadingPairs>
  <TitlesOfParts>
    <vt:vector size="39" baseType="lpstr">
      <vt:lpstr>Arial</vt:lpstr>
      <vt:lpstr>Arial MT</vt:lpstr>
      <vt:lpstr>Biome Light</vt:lpstr>
      <vt:lpstr>Calibri</vt:lpstr>
      <vt:lpstr>Calibri Light</vt:lpstr>
      <vt:lpstr>Exo 2</vt:lpstr>
      <vt:lpstr>FFF Equipe</vt:lpstr>
      <vt:lpstr>Segoe Print</vt:lpstr>
      <vt:lpstr>Modèle charté District MMF</vt:lpstr>
      <vt:lpstr>District Meurthe-et-Moselle de Football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District Meurthe-et-Moselle de Football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Meurthe-et-Moselle de Football</dc:title>
  <dc:creator>LORANGE ROXANNE</dc:creator>
  <cp:lastModifiedBy>MICHAEL TELCH</cp:lastModifiedBy>
  <cp:revision>913</cp:revision>
  <cp:lastPrinted>2023-04-13T09:32:03Z</cp:lastPrinted>
  <dcterms:created xsi:type="dcterms:W3CDTF">2022-09-07T07:00:36Z</dcterms:created>
  <dcterms:modified xsi:type="dcterms:W3CDTF">2026-05-04T12:13:31Z</dcterms:modified>
</cp:coreProperties>
</file>